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diagrams/quickStyle4.xml" ContentType="application/vnd.openxmlformats-officedocument.drawingml.diagramStyle+xml"/>
  <Override PartName="/ppt/charts/style2.xml" ContentType="application/vnd.ms-office.chartstyl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charts/colors2.xml" ContentType="application/vnd.ms-office.chartcolorstyl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Default Extension="xlsx" ContentType="application/vnd.openxmlformats-officedocument.spreadsheetml.sheet"/>
  <Override PartName="/ppt/charts/chart3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charts/style1.xml" ContentType="application/vnd.ms-office.chart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Override2.xml" ContentType="application/vnd.openxmlformats-officedocument.themeOverr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diagrams/layout4.xml" ContentType="application/vnd.openxmlformats-officedocument.drawingml.diagramLayout+xml"/>
  <Default Extension="wdp" ContentType="image/vnd.ms-photo"/>
  <Override PartName="/ppt/charts/colors1.xml" ContentType="application/vnd.ms-office.chartcolorstyle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494" r:id="rId1"/>
  </p:sldMasterIdLst>
  <p:notesMasterIdLst>
    <p:notesMasterId r:id="rId22"/>
  </p:notesMasterIdLst>
  <p:handoutMasterIdLst>
    <p:handoutMasterId r:id="rId23"/>
  </p:handoutMasterIdLst>
  <p:sldIdLst>
    <p:sldId id="623" r:id="rId2"/>
    <p:sldId id="753" r:id="rId3"/>
    <p:sldId id="689" r:id="rId4"/>
    <p:sldId id="743" r:id="rId5"/>
    <p:sldId id="741" r:id="rId6"/>
    <p:sldId id="725" r:id="rId7"/>
    <p:sldId id="733" r:id="rId8"/>
    <p:sldId id="742" r:id="rId9"/>
    <p:sldId id="706" r:id="rId10"/>
    <p:sldId id="711" r:id="rId11"/>
    <p:sldId id="746" r:id="rId12"/>
    <p:sldId id="694" r:id="rId13"/>
    <p:sldId id="747" r:id="rId14"/>
    <p:sldId id="695" r:id="rId15"/>
    <p:sldId id="754" r:id="rId16"/>
    <p:sldId id="752" r:id="rId17"/>
    <p:sldId id="748" r:id="rId18"/>
    <p:sldId id="734" r:id="rId19"/>
    <p:sldId id="750" r:id="rId20"/>
    <p:sldId id="751" r:id="rId2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FFFF99"/>
    <a:srgbClr val="FF9900"/>
    <a:srgbClr val="FFFFFF"/>
    <a:srgbClr val="4BFF21"/>
    <a:srgbClr val="CCFF99"/>
    <a:srgbClr val="FF7C80"/>
    <a:srgbClr val="FF9966"/>
    <a:srgbClr val="F52BD8"/>
    <a:srgbClr val="DA0058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233" autoAdjust="0"/>
    <p:restoredTop sz="94614" autoAdjust="0"/>
  </p:normalViewPr>
  <p:slideViewPr>
    <p:cSldViewPr>
      <p:cViewPr varScale="1">
        <p:scale>
          <a:sx n="116" d="100"/>
          <a:sy n="116" d="100"/>
        </p:scale>
        <p:origin x="-1662" y="-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9" d="100"/>
          <a:sy n="79" d="100"/>
        </p:scale>
        <p:origin x="-3246" y="-96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\Desktop\&#1054;&#1090;&#1095;&#1077;&#1090;%20&#1087;&#1077;&#1088;&#1077;&#1076;%20&#1076;&#1077;&#1087;&#1091;&#1090;&#1072;&#1090;&#1072;&#1084;&#1080;\&#1043;&#1088;&#1072;&#1092;&#1080;&#1082;&#1080;%20&#1079;&#1072;%2012%20&#1084;&#1077;&#1089;&#1103;&#1094;&#1072;%202021%20&#1075;&#1086;&#1076;&#1072;.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plotArea>
      <c:layout/>
      <c:pieChart>
        <c:varyColors val="1"/>
        <c:dLbls/>
        <c:firstSliceAng val="0"/>
      </c:pieChart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30"/>
      <c:depthPercent val="100"/>
      <c:perspective val="30"/>
    </c:view3D>
    <c:floor>
      <c:spPr>
        <a:noFill/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0</c:v>
                </c:pt>
              </c:strCache>
            </c:strRef>
          </c:tx>
          <c:dPt>
            <c:idx val="0"/>
            <c:spPr>
              <a:gradFill rotWithShape="1">
                <a:gsLst>
                  <a:gs pos="0">
                    <a:schemeClr val="accent1">
                      <a:lumMod val="95000"/>
                    </a:schemeClr>
                  </a:gs>
                  <a:gs pos="100000">
                    <a:schemeClr val="accent1">
                      <a:shade val="82000"/>
                      <a:satMod val="125000"/>
                      <a:lumMod val="7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40005" dist="22984" dir="5400000" rotWithShape="0">
                  <a:srgbClr val="000000">
                    <a:alpha val="4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r"/>
              </a:scene3d>
              <a:sp3d prstMaterial="matte">
                <a:bevelT w="19050" h="38100"/>
              </a:sp3d>
            </c:spPr>
          </c:dPt>
          <c:dPt>
            <c:idx val="1"/>
            <c:spPr>
              <a:gradFill rotWithShape="1">
                <a:gsLst>
                  <a:gs pos="0">
                    <a:schemeClr val="accent2">
                      <a:lumMod val="95000"/>
                    </a:schemeClr>
                  </a:gs>
                  <a:gs pos="100000">
                    <a:schemeClr val="accent2">
                      <a:shade val="82000"/>
                      <a:satMod val="125000"/>
                      <a:lumMod val="7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40005" dist="22984" dir="5400000" rotWithShape="0">
                  <a:srgbClr val="000000">
                    <a:alpha val="4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r"/>
              </a:scene3d>
              <a:sp3d prstMaterial="matte">
                <a:bevelT w="19050" h="38100"/>
              </a:sp3d>
            </c:spPr>
          </c:dPt>
          <c:dPt>
            <c:idx val="2"/>
            <c:spPr>
              <a:gradFill rotWithShape="1">
                <a:gsLst>
                  <a:gs pos="0">
                    <a:schemeClr val="accent3">
                      <a:lumMod val="95000"/>
                    </a:schemeClr>
                  </a:gs>
                  <a:gs pos="100000">
                    <a:schemeClr val="accent3">
                      <a:shade val="82000"/>
                      <a:satMod val="125000"/>
                      <a:lumMod val="7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40005" dist="22984" dir="5400000" rotWithShape="0">
                  <a:srgbClr val="000000">
                    <a:alpha val="4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r"/>
              </a:scene3d>
              <a:sp3d prstMaterial="matte">
                <a:bevelT w="19050" h="38100"/>
              </a:sp3d>
            </c:spPr>
          </c:dPt>
          <c:dPt>
            <c:idx val="3"/>
            <c:spPr>
              <a:gradFill rotWithShape="1">
                <a:gsLst>
                  <a:gs pos="0">
                    <a:schemeClr val="accent4">
                      <a:lumMod val="95000"/>
                    </a:schemeClr>
                  </a:gs>
                  <a:gs pos="100000">
                    <a:schemeClr val="accent4">
                      <a:shade val="82000"/>
                      <a:satMod val="125000"/>
                      <a:lumMod val="7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40005" dist="22984" dir="5400000" rotWithShape="0">
                  <a:srgbClr val="000000">
                    <a:alpha val="4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r"/>
              </a:scene3d>
              <a:sp3d prstMaterial="matte">
                <a:bevelT w="19050" h="38100"/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400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Percent val="1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Лист1!$A$2:$A$5</c:f>
              <c:strCache>
                <c:ptCount val="3"/>
                <c:pt idx="0">
                  <c:v>Кражи</c:v>
                </c:pt>
                <c:pt idx="1">
                  <c:v>Мошенничества</c:v>
                </c:pt>
                <c:pt idx="2">
                  <c:v>Иное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26</c:v>
                </c:pt>
                <c:pt idx="1">
                  <c:v>27</c:v>
                </c:pt>
                <c:pt idx="2">
                  <c:v>47</c:v>
                </c:pt>
              </c:numCache>
            </c:numRef>
          </c:val>
        </c:ser>
        <c:dLbls>
          <c:showPercent val="1"/>
        </c:dLbls>
      </c:pie3DChart>
      <c:spPr>
        <a:noFill/>
        <a:ln>
          <a:noFill/>
        </a:ln>
        <a:effectLst/>
      </c:spPr>
    </c:plotArea>
    <c:legend>
      <c:legendPos val="b"/>
      <c:legendEntry>
        <c:idx val="3"/>
        <c:delete val="1"/>
      </c:legendEntry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>
              <a:defRPr sz="1800"/>
            </a:pPr>
            <a:r>
              <a:rPr lang="ru-RU" sz="1800"/>
              <a:t>Удельный вес </a:t>
            </a:r>
            <a:r>
              <a:rPr lang="ru-RU" sz="1800" smtClean="0"/>
              <a:t>от общего числа зарегистрированных преступлений</a:t>
            </a:r>
            <a:endParaRPr lang="ru-RU" sz="1800"/>
          </a:p>
        </c:rich>
      </c:tx>
      <c:layout>
        <c:manualLayout>
          <c:xMode val="edge"/>
          <c:yMode val="edge"/>
          <c:x val="0.10359068003524094"/>
          <c:y val="3.1387811267796897E-2"/>
        </c:manualLayout>
      </c:layout>
    </c:title>
    <c:plotArea>
      <c:layout>
        <c:manualLayout>
          <c:layoutTarget val="inner"/>
          <c:xMode val="edge"/>
          <c:yMode val="edge"/>
          <c:x val="5.7964234380745036E-2"/>
          <c:y val="0.32156452683489739"/>
          <c:w val="0.89123890745486456"/>
          <c:h val="0.35084984474979841"/>
        </c:manualLayout>
      </c:layout>
      <c:barChart>
        <c:barDir val="col"/>
        <c:grouping val="clustered"/>
        <c:ser>
          <c:idx val="0"/>
          <c:order val="0"/>
          <c:tx>
            <c:strRef>
              <c:f>'Раскрытие, по видам, динамика'!$B$87</c:f>
              <c:strCache>
                <c:ptCount val="1"/>
                <c:pt idx="0">
                  <c:v>2021 год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c:spPr>
          <c:dLbls>
            <c:dLbl>
              <c:idx val="0"/>
              <c:layout>
                <c:manualLayout>
                  <c:x val="1.3200469329099034E-17"/>
                  <c:y val="-1.6290214290530979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"/>
                  <c:y val="-1.3963040820455087E-2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"/>
                  <c:y val="-1.3963040820455087E-2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0"/>
                  <c:y val="-1.1635867350379218E-2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0"/>
                  <c:y val="-1.1635867350379239E-2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0"/>
                  <c:y val="-9.3086938803033925E-3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-1.4400678351324167E-3"/>
                  <c:y val="-1.1635867350379239E-2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sz="24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'Раскрытие, по видам, динамика'!$A$88</c:f>
              <c:numCache>
                <c:formatCode>General</c:formatCode>
                <c:ptCount val="1"/>
              </c:numCache>
            </c:numRef>
          </c:cat>
          <c:val>
            <c:numRef>
              <c:f>'Раскрытие, по видам, динамика'!$B$88</c:f>
              <c:numCache>
                <c:formatCode>0.0</c:formatCode>
                <c:ptCount val="1"/>
                <c:pt idx="0">
                  <c:v>37.6</c:v>
                </c:pt>
              </c:numCache>
            </c:numRef>
          </c:val>
        </c:ser>
        <c:ser>
          <c:idx val="1"/>
          <c:order val="1"/>
          <c:tx>
            <c:strRef>
              <c:f>'Раскрытие, по видам, динамика'!$C$87</c:f>
              <c:strCache>
                <c:ptCount val="1"/>
                <c:pt idx="0">
                  <c:v>2022 год</c:v>
                </c:pt>
              </c:strCache>
            </c:strRef>
          </c:tx>
          <c:spPr>
            <a:gradFill>
              <a:gsLst>
                <a:gs pos="0">
                  <a:schemeClr val="accent2">
                    <a:lumMod val="40000"/>
                    <a:lumOff val="60000"/>
                  </a:schemeClr>
                </a:gs>
                <a:gs pos="0">
                  <a:srgbClr val="FF7A00"/>
                </a:gs>
                <a:gs pos="0">
                  <a:srgbClr val="FF0300"/>
                </a:gs>
                <a:gs pos="0">
                  <a:schemeClr val="accent5">
                    <a:lumMod val="40000"/>
                    <a:lumOff val="60000"/>
                  </a:schemeClr>
                </a:gs>
              </a:gsLst>
              <a:lin ang="5400000" scaled="0"/>
            </a:gradFill>
            <a:ln>
              <a:solidFill>
                <a:schemeClr val="tx1"/>
              </a:solidFill>
            </a:ln>
          </c:spPr>
          <c:dLbls>
            <c:dLbl>
              <c:idx val="0"/>
              <c:layout>
                <c:manualLayout>
                  <c:x val="7.2003391756620847E-3"/>
                  <c:y val="0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7.2003391756620847E-3"/>
                  <c:y val="-6.9815204102275452E-3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2.8801356702648339E-3"/>
                  <c:y val="-1.6290214290530937E-2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4.32020350539725E-3"/>
                  <c:y val="-9.3086938803033717E-3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7.2003391756620379E-3"/>
                  <c:y val="-4.8329787246187781E-3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1.4400678351324167E-3"/>
                  <c:y val="-6.9815204102275452E-3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5.7602713405296687E-3"/>
                  <c:y val="-4.6543469401516954E-3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7.2003391756619798E-3"/>
                  <c:y val="-4.6543469401516954E-3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8.6404070107945017E-3"/>
                  <c:y val="0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10"/>
              <c:layout>
                <c:manualLayout>
                  <c:x val="8.6404070107945017E-3"/>
                  <c:y val="-2.4164893623093882E-3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sz="2400" b="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'Раскрытие, по видам, динамика'!$A$88</c:f>
              <c:numCache>
                <c:formatCode>General</c:formatCode>
                <c:ptCount val="1"/>
              </c:numCache>
            </c:numRef>
          </c:cat>
          <c:val>
            <c:numRef>
              <c:f>'Раскрытие, по видам, динамика'!$C$88</c:f>
              <c:numCache>
                <c:formatCode>0.0</c:formatCode>
                <c:ptCount val="1"/>
                <c:pt idx="0">
                  <c:v>41.1</c:v>
                </c:pt>
              </c:numCache>
            </c:numRef>
          </c:val>
        </c:ser>
        <c:dLbls>
          <c:showVal val="1"/>
        </c:dLbls>
        <c:axId val="67317760"/>
        <c:axId val="72660096"/>
      </c:barChart>
      <c:catAx>
        <c:axId val="67317760"/>
        <c:scaling>
          <c:orientation val="minMax"/>
        </c:scaling>
        <c:axPos val="b"/>
        <c:numFmt formatCode="General" sourceLinked="0"/>
        <c:majorTickMark val="none"/>
        <c:tickLblPos val="nextTo"/>
        <c:txPr>
          <a:bodyPr/>
          <a:lstStyle/>
          <a:p>
            <a:pPr>
              <a:defRPr sz="1000" b="1"/>
            </a:pPr>
            <a:endParaRPr lang="ru-RU"/>
          </a:p>
        </c:txPr>
        <c:crossAx val="72660096"/>
        <c:crosses val="autoZero"/>
        <c:auto val="1"/>
        <c:lblAlgn val="ctr"/>
        <c:lblOffset val="100"/>
      </c:catAx>
      <c:valAx>
        <c:axId val="72660096"/>
        <c:scaling>
          <c:orientation val="minMax"/>
        </c:scaling>
        <c:delete val="1"/>
        <c:axPos val="l"/>
        <c:numFmt formatCode="0.0" sourceLinked="1"/>
        <c:majorTickMark val="none"/>
        <c:tickLblPos val="none"/>
        <c:crossAx val="67317760"/>
        <c:crosses val="autoZero"/>
        <c:crossBetween val="between"/>
      </c:valAx>
    </c:plotArea>
    <c:legend>
      <c:legendPos val="t"/>
      <c:legendEntry>
        <c:idx val="1"/>
        <c:txPr>
          <a:bodyPr/>
          <a:lstStyle/>
          <a:p>
            <a:pPr>
              <a:defRPr sz="2000" b="0">
                <a:latin typeface="+mn-lt"/>
                <a:cs typeface="Times New Roman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8.5158637072019566E-2"/>
          <c:y val="0.81990503160413986"/>
          <c:w val="0.78759051271255553"/>
          <c:h val="7.6692091756677586E-2"/>
        </c:manualLayout>
      </c:layout>
      <c:txPr>
        <a:bodyPr/>
        <a:lstStyle/>
        <a:p>
          <a:pPr>
            <a:defRPr sz="2000">
              <a:latin typeface="+mn-lt"/>
              <a:cs typeface="Times New Roman" pitchFamily="18" charset="0"/>
            </a:defRPr>
          </a:pPr>
          <a:endParaRPr lang="ru-RU"/>
        </a:p>
      </c:txPr>
    </c:legend>
    <c:plotVisOnly val="1"/>
    <c:dispBlanksAs val="gap"/>
  </c:chart>
  <c:externalData r:id="rId1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66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2EDAE19-F94E-4CB0-B74A-7D3916E390CD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0C7B5983-A4A6-4117-A7BD-83987F3EF023}">
      <dgm:prSet phldrT="[Текст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ru-RU" sz="1800" b="1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Причинение </a:t>
          </a:r>
          <a:br>
            <a:rPr lang="ru-RU" sz="1800" b="1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1800" b="1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тяжких телесных повреждений</a:t>
          </a:r>
          <a:endParaRPr lang="ru-RU" sz="1800" b="1" dirty="0">
            <a:solidFill>
              <a:schemeClr val="bg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42AA0CB-DC5E-407E-91D8-253B43DB8C61}" type="parTrans" cxnId="{B2DBEEBD-6EFC-4B1F-84DE-896E1EDFF607}">
      <dgm:prSet/>
      <dgm:spPr/>
      <dgm:t>
        <a:bodyPr/>
        <a:lstStyle/>
        <a:p>
          <a:endParaRPr lang="ru-RU"/>
        </a:p>
      </dgm:t>
    </dgm:pt>
    <dgm:pt modelId="{EA31C8B0-3D34-429A-A4FD-FACC9B5E8E38}" type="sibTrans" cxnId="{B2DBEEBD-6EFC-4B1F-84DE-896E1EDFF607}">
      <dgm:prSet/>
      <dgm:spPr/>
      <dgm:t>
        <a:bodyPr/>
        <a:lstStyle/>
        <a:p>
          <a:endParaRPr lang="ru-RU"/>
        </a:p>
      </dgm:t>
    </dgm:pt>
    <dgm:pt modelId="{0BE18C24-6305-4063-A53D-08DB566F8112}">
      <dgm:prSet phldrT="[Текст]" custT="1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ru-RU" sz="2400" b="1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54</a:t>
          </a:r>
          <a:endParaRPr lang="ru-RU" sz="2400" b="1" dirty="0">
            <a:solidFill>
              <a:schemeClr val="bg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B3003FB-93F0-44B3-806F-983C171AF5DB}" type="parTrans" cxnId="{BD14AD50-A150-4578-8187-4E9AB58046E4}">
      <dgm:prSet/>
      <dgm:spPr/>
      <dgm:t>
        <a:bodyPr/>
        <a:lstStyle/>
        <a:p>
          <a:endParaRPr lang="ru-RU"/>
        </a:p>
      </dgm:t>
    </dgm:pt>
    <dgm:pt modelId="{71144A8B-B594-42AB-A454-2C8A4BCB03C7}" type="sibTrans" cxnId="{BD14AD50-A150-4578-8187-4E9AB58046E4}">
      <dgm:prSet/>
      <dgm:spPr/>
      <dgm:t>
        <a:bodyPr/>
        <a:lstStyle/>
        <a:p>
          <a:endParaRPr lang="ru-RU"/>
        </a:p>
      </dgm:t>
    </dgm:pt>
    <dgm:pt modelId="{C0DE1C99-3179-40E9-93D8-6000AA0F5F4E}">
      <dgm:prSet phldrT="[Текст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ru-RU" sz="2200" b="1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-14,3%</a:t>
          </a:r>
          <a:endParaRPr lang="ru-RU" sz="2200" b="1" dirty="0">
            <a:solidFill>
              <a:schemeClr val="bg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10265C6-A148-4917-9D41-1099341B9C64}" type="parTrans" cxnId="{C95D8DEB-570C-4AF1-98E8-C7B2E06A8BB8}">
      <dgm:prSet/>
      <dgm:spPr/>
      <dgm:t>
        <a:bodyPr/>
        <a:lstStyle/>
        <a:p>
          <a:endParaRPr lang="ru-RU"/>
        </a:p>
      </dgm:t>
    </dgm:pt>
    <dgm:pt modelId="{8520303D-F61C-4E45-953D-3C9710D6B1C8}" type="sibTrans" cxnId="{C95D8DEB-570C-4AF1-98E8-C7B2E06A8BB8}">
      <dgm:prSet/>
      <dgm:spPr/>
      <dgm:t>
        <a:bodyPr/>
        <a:lstStyle/>
        <a:p>
          <a:endParaRPr lang="ru-RU"/>
        </a:p>
      </dgm:t>
    </dgm:pt>
    <dgm:pt modelId="{A67760B7-5EAF-48EB-9D5A-7565AE90FCE6}" type="pres">
      <dgm:prSet presAssocID="{F2EDAE19-F94E-4CB0-B74A-7D3916E390CD}" presName="Name0" presStyleCnt="0">
        <dgm:presLayoutVars>
          <dgm:dir/>
          <dgm:resizeHandles val="exact"/>
        </dgm:presLayoutVars>
      </dgm:prSet>
      <dgm:spPr/>
    </dgm:pt>
    <dgm:pt modelId="{F9832C6F-CEF7-405F-9011-7A77465BDF54}" type="pres">
      <dgm:prSet presAssocID="{0C7B5983-A4A6-4117-A7BD-83987F3EF023}" presName="parTxOnly" presStyleLbl="node1" presStyleIdx="0" presStyleCnt="3" custAng="0" custScaleX="169764" custScaleY="181036" custLinFactNeighborX="-14852" custLinFactNeighborY="-926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510F84-F4F3-4080-869B-5C78175484F0}" type="pres">
      <dgm:prSet presAssocID="{EA31C8B0-3D34-429A-A4FD-FACC9B5E8E38}" presName="parSpace" presStyleCnt="0"/>
      <dgm:spPr/>
    </dgm:pt>
    <dgm:pt modelId="{3BCDD94D-E430-4917-83FE-9D543541C6ED}" type="pres">
      <dgm:prSet presAssocID="{0BE18C24-6305-4063-A53D-08DB566F8112}" presName="parTxOnly" presStyleLbl="node1" presStyleIdx="1" presStyleCnt="3" custScaleX="758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A4A6197-FBDD-4BE7-A325-B37C6C70A39F}" type="pres">
      <dgm:prSet presAssocID="{71144A8B-B594-42AB-A454-2C8A4BCB03C7}" presName="parSpace" presStyleCnt="0"/>
      <dgm:spPr/>
    </dgm:pt>
    <dgm:pt modelId="{793135ED-0C44-4FB0-B4F6-897995651512}" type="pres">
      <dgm:prSet presAssocID="{C0DE1C99-3179-40E9-93D8-6000AA0F5F4E}" presName="parTxOnly" presStyleLbl="node1" presStyleIdx="2" presStyleCnt="3" custScaleX="14356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1A85E1F-BFBC-4B40-9186-F875CFB6F946}" type="presOf" srcId="{F2EDAE19-F94E-4CB0-B74A-7D3916E390CD}" destId="{A67760B7-5EAF-48EB-9D5A-7565AE90FCE6}" srcOrd="0" destOrd="0" presId="urn:microsoft.com/office/officeart/2005/8/layout/hChevron3"/>
    <dgm:cxn modelId="{30EC4B8B-EF3D-4A11-8135-53E37522DDF7}" type="presOf" srcId="{C0DE1C99-3179-40E9-93D8-6000AA0F5F4E}" destId="{793135ED-0C44-4FB0-B4F6-897995651512}" srcOrd="0" destOrd="0" presId="urn:microsoft.com/office/officeart/2005/8/layout/hChevron3"/>
    <dgm:cxn modelId="{6F5EAD2E-2472-408E-BB11-7CB34EE41CF7}" type="presOf" srcId="{0BE18C24-6305-4063-A53D-08DB566F8112}" destId="{3BCDD94D-E430-4917-83FE-9D543541C6ED}" srcOrd="0" destOrd="0" presId="urn:microsoft.com/office/officeart/2005/8/layout/hChevron3"/>
    <dgm:cxn modelId="{BD14AD50-A150-4578-8187-4E9AB58046E4}" srcId="{F2EDAE19-F94E-4CB0-B74A-7D3916E390CD}" destId="{0BE18C24-6305-4063-A53D-08DB566F8112}" srcOrd="1" destOrd="0" parTransId="{CB3003FB-93F0-44B3-806F-983C171AF5DB}" sibTransId="{71144A8B-B594-42AB-A454-2C8A4BCB03C7}"/>
    <dgm:cxn modelId="{B2DBEEBD-6EFC-4B1F-84DE-896E1EDFF607}" srcId="{F2EDAE19-F94E-4CB0-B74A-7D3916E390CD}" destId="{0C7B5983-A4A6-4117-A7BD-83987F3EF023}" srcOrd="0" destOrd="0" parTransId="{A42AA0CB-DC5E-407E-91D8-253B43DB8C61}" sibTransId="{EA31C8B0-3D34-429A-A4FD-FACC9B5E8E38}"/>
    <dgm:cxn modelId="{C95D8DEB-570C-4AF1-98E8-C7B2E06A8BB8}" srcId="{F2EDAE19-F94E-4CB0-B74A-7D3916E390CD}" destId="{C0DE1C99-3179-40E9-93D8-6000AA0F5F4E}" srcOrd="2" destOrd="0" parTransId="{910265C6-A148-4917-9D41-1099341B9C64}" sibTransId="{8520303D-F61C-4E45-953D-3C9710D6B1C8}"/>
    <dgm:cxn modelId="{7AD0AC9F-E4A2-43DB-A319-F384132D1EC5}" type="presOf" srcId="{0C7B5983-A4A6-4117-A7BD-83987F3EF023}" destId="{F9832C6F-CEF7-405F-9011-7A77465BDF54}" srcOrd="0" destOrd="0" presId="urn:microsoft.com/office/officeart/2005/8/layout/hChevron3"/>
    <dgm:cxn modelId="{96462DF6-08FD-4DAD-9F82-C3EE9F31A628}" type="presParOf" srcId="{A67760B7-5EAF-48EB-9D5A-7565AE90FCE6}" destId="{F9832C6F-CEF7-405F-9011-7A77465BDF54}" srcOrd="0" destOrd="0" presId="urn:microsoft.com/office/officeart/2005/8/layout/hChevron3"/>
    <dgm:cxn modelId="{03477B10-A340-4279-BD1E-86EFDB0B6C49}" type="presParOf" srcId="{A67760B7-5EAF-48EB-9D5A-7565AE90FCE6}" destId="{BA510F84-F4F3-4080-869B-5C78175484F0}" srcOrd="1" destOrd="0" presId="urn:microsoft.com/office/officeart/2005/8/layout/hChevron3"/>
    <dgm:cxn modelId="{8DB35957-B4F5-4DB0-88CE-DED296D623E9}" type="presParOf" srcId="{A67760B7-5EAF-48EB-9D5A-7565AE90FCE6}" destId="{3BCDD94D-E430-4917-83FE-9D543541C6ED}" srcOrd="2" destOrd="0" presId="urn:microsoft.com/office/officeart/2005/8/layout/hChevron3"/>
    <dgm:cxn modelId="{7D1AD0B1-EB82-4B23-8AC8-53CF79CF7FF8}" type="presParOf" srcId="{A67760B7-5EAF-48EB-9D5A-7565AE90FCE6}" destId="{3A4A6197-FBDD-4BE7-A325-B37C6C70A39F}" srcOrd="3" destOrd="0" presId="urn:microsoft.com/office/officeart/2005/8/layout/hChevron3"/>
    <dgm:cxn modelId="{CA375E7C-F003-488F-8954-FFB9D51C35FD}" type="presParOf" srcId="{A67760B7-5EAF-48EB-9D5A-7565AE90FCE6}" destId="{793135ED-0C44-4FB0-B4F6-897995651512}" srcOrd="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2EDAE19-F94E-4CB0-B74A-7D3916E390CD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0C7B5983-A4A6-4117-A7BD-83987F3EF023}">
      <dgm:prSet phldrT="[Текст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ru-RU" sz="1800" b="1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Хулиганства</a:t>
          </a:r>
          <a:endParaRPr lang="ru-RU" sz="1800" b="1" dirty="0">
            <a:solidFill>
              <a:schemeClr val="bg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42AA0CB-DC5E-407E-91D8-253B43DB8C61}" type="parTrans" cxnId="{B2DBEEBD-6EFC-4B1F-84DE-896E1EDFF607}">
      <dgm:prSet/>
      <dgm:spPr/>
      <dgm:t>
        <a:bodyPr/>
        <a:lstStyle/>
        <a:p>
          <a:endParaRPr lang="ru-RU"/>
        </a:p>
      </dgm:t>
    </dgm:pt>
    <dgm:pt modelId="{EA31C8B0-3D34-429A-A4FD-FACC9B5E8E38}" type="sibTrans" cxnId="{B2DBEEBD-6EFC-4B1F-84DE-896E1EDFF607}">
      <dgm:prSet/>
      <dgm:spPr/>
      <dgm:t>
        <a:bodyPr/>
        <a:lstStyle/>
        <a:p>
          <a:endParaRPr lang="ru-RU"/>
        </a:p>
      </dgm:t>
    </dgm:pt>
    <dgm:pt modelId="{C0DE1C99-3179-40E9-93D8-6000AA0F5F4E}">
      <dgm:prSet phldrT="[Текст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ru-RU" sz="2200" b="1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-83,3%</a:t>
          </a:r>
          <a:endParaRPr lang="ru-RU" sz="2200" b="1" dirty="0">
            <a:solidFill>
              <a:schemeClr val="bg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10265C6-A148-4917-9D41-1099341B9C64}" type="parTrans" cxnId="{C95D8DEB-570C-4AF1-98E8-C7B2E06A8BB8}">
      <dgm:prSet/>
      <dgm:spPr/>
      <dgm:t>
        <a:bodyPr/>
        <a:lstStyle/>
        <a:p>
          <a:endParaRPr lang="ru-RU"/>
        </a:p>
      </dgm:t>
    </dgm:pt>
    <dgm:pt modelId="{8520303D-F61C-4E45-953D-3C9710D6B1C8}" type="sibTrans" cxnId="{C95D8DEB-570C-4AF1-98E8-C7B2E06A8BB8}">
      <dgm:prSet/>
      <dgm:spPr/>
      <dgm:t>
        <a:bodyPr/>
        <a:lstStyle/>
        <a:p>
          <a:endParaRPr lang="ru-RU"/>
        </a:p>
      </dgm:t>
    </dgm:pt>
    <dgm:pt modelId="{0BE18C24-6305-4063-A53D-08DB566F8112}">
      <dgm:prSet phldrT="[Текст]" custT="1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ru-RU" sz="2400" b="1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</a:t>
          </a:r>
          <a:endParaRPr lang="ru-RU" sz="2400" b="1" dirty="0">
            <a:solidFill>
              <a:schemeClr val="bg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1144A8B-B594-42AB-A454-2C8A4BCB03C7}" type="sibTrans" cxnId="{BD14AD50-A150-4578-8187-4E9AB58046E4}">
      <dgm:prSet/>
      <dgm:spPr/>
      <dgm:t>
        <a:bodyPr/>
        <a:lstStyle/>
        <a:p>
          <a:endParaRPr lang="ru-RU"/>
        </a:p>
      </dgm:t>
    </dgm:pt>
    <dgm:pt modelId="{CB3003FB-93F0-44B3-806F-983C171AF5DB}" type="parTrans" cxnId="{BD14AD50-A150-4578-8187-4E9AB58046E4}">
      <dgm:prSet/>
      <dgm:spPr/>
      <dgm:t>
        <a:bodyPr/>
        <a:lstStyle/>
        <a:p>
          <a:endParaRPr lang="ru-RU"/>
        </a:p>
      </dgm:t>
    </dgm:pt>
    <dgm:pt modelId="{A67760B7-5EAF-48EB-9D5A-7565AE90FCE6}" type="pres">
      <dgm:prSet presAssocID="{F2EDAE19-F94E-4CB0-B74A-7D3916E390CD}" presName="Name0" presStyleCnt="0">
        <dgm:presLayoutVars>
          <dgm:dir/>
          <dgm:resizeHandles val="exact"/>
        </dgm:presLayoutVars>
      </dgm:prSet>
      <dgm:spPr/>
    </dgm:pt>
    <dgm:pt modelId="{F9832C6F-CEF7-405F-9011-7A77465BDF54}" type="pres">
      <dgm:prSet presAssocID="{0C7B5983-A4A6-4117-A7BD-83987F3EF023}" presName="parTxOnly" presStyleLbl="node1" presStyleIdx="0" presStyleCnt="3" custScaleX="148234" custScaleY="158340" custLinFactNeighborX="9573" custLinFactNeighborY="-656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510F84-F4F3-4080-869B-5C78175484F0}" type="pres">
      <dgm:prSet presAssocID="{EA31C8B0-3D34-429A-A4FD-FACC9B5E8E38}" presName="parSpace" presStyleCnt="0"/>
      <dgm:spPr/>
    </dgm:pt>
    <dgm:pt modelId="{3BCDD94D-E430-4917-83FE-9D543541C6ED}" type="pres">
      <dgm:prSet presAssocID="{0BE18C24-6305-4063-A53D-08DB566F8112}" presName="parTxOnly" presStyleLbl="node1" presStyleIdx="1" presStyleCnt="3" custScaleX="5756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A4A6197-FBDD-4BE7-A325-B37C6C70A39F}" type="pres">
      <dgm:prSet presAssocID="{71144A8B-B594-42AB-A454-2C8A4BCB03C7}" presName="parSpace" presStyleCnt="0"/>
      <dgm:spPr/>
    </dgm:pt>
    <dgm:pt modelId="{793135ED-0C44-4FB0-B4F6-897995651512}" type="pres">
      <dgm:prSet presAssocID="{C0DE1C99-3179-40E9-93D8-6000AA0F5F4E}" presName="parTxOnly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430386C-BE87-4EC1-8E7E-35A4CCCF7B27}" type="presOf" srcId="{C0DE1C99-3179-40E9-93D8-6000AA0F5F4E}" destId="{793135ED-0C44-4FB0-B4F6-897995651512}" srcOrd="0" destOrd="0" presId="urn:microsoft.com/office/officeart/2005/8/layout/hChevron3"/>
    <dgm:cxn modelId="{79C132CE-CD7E-4934-BF00-532EBE484081}" type="presOf" srcId="{0C7B5983-A4A6-4117-A7BD-83987F3EF023}" destId="{F9832C6F-CEF7-405F-9011-7A77465BDF54}" srcOrd="0" destOrd="0" presId="urn:microsoft.com/office/officeart/2005/8/layout/hChevron3"/>
    <dgm:cxn modelId="{A2CE31FF-159F-4DB2-A69E-A199BA4B777B}" type="presOf" srcId="{F2EDAE19-F94E-4CB0-B74A-7D3916E390CD}" destId="{A67760B7-5EAF-48EB-9D5A-7565AE90FCE6}" srcOrd="0" destOrd="0" presId="urn:microsoft.com/office/officeart/2005/8/layout/hChevron3"/>
    <dgm:cxn modelId="{C8C33142-7D4D-4C8B-8466-01E785997ED6}" type="presOf" srcId="{0BE18C24-6305-4063-A53D-08DB566F8112}" destId="{3BCDD94D-E430-4917-83FE-9D543541C6ED}" srcOrd="0" destOrd="0" presId="urn:microsoft.com/office/officeart/2005/8/layout/hChevron3"/>
    <dgm:cxn modelId="{BD14AD50-A150-4578-8187-4E9AB58046E4}" srcId="{F2EDAE19-F94E-4CB0-B74A-7D3916E390CD}" destId="{0BE18C24-6305-4063-A53D-08DB566F8112}" srcOrd="1" destOrd="0" parTransId="{CB3003FB-93F0-44B3-806F-983C171AF5DB}" sibTransId="{71144A8B-B594-42AB-A454-2C8A4BCB03C7}"/>
    <dgm:cxn modelId="{B2DBEEBD-6EFC-4B1F-84DE-896E1EDFF607}" srcId="{F2EDAE19-F94E-4CB0-B74A-7D3916E390CD}" destId="{0C7B5983-A4A6-4117-A7BD-83987F3EF023}" srcOrd="0" destOrd="0" parTransId="{A42AA0CB-DC5E-407E-91D8-253B43DB8C61}" sibTransId="{EA31C8B0-3D34-429A-A4FD-FACC9B5E8E38}"/>
    <dgm:cxn modelId="{C95D8DEB-570C-4AF1-98E8-C7B2E06A8BB8}" srcId="{F2EDAE19-F94E-4CB0-B74A-7D3916E390CD}" destId="{C0DE1C99-3179-40E9-93D8-6000AA0F5F4E}" srcOrd="2" destOrd="0" parTransId="{910265C6-A148-4917-9D41-1099341B9C64}" sibTransId="{8520303D-F61C-4E45-953D-3C9710D6B1C8}"/>
    <dgm:cxn modelId="{25FCA539-A4EE-469E-9B06-68D00FC235F5}" type="presParOf" srcId="{A67760B7-5EAF-48EB-9D5A-7565AE90FCE6}" destId="{F9832C6F-CEF7-405F-9011-7A77465BDF54}" srcOrd="0" destOrd="0" presId="urn:microsoft.com/office/officeart/2005/8/layout/hChevron3"/>
    <dgm:cxn modelId="{9C5E5CBC-1771-4DF5-9AB6-DEECE196AC42}" type="presParOf" srcId="{A67760B7-5EAF-48EB-9D5A-7565AE90FCE6}" destId="{BA510F84-F4F3-4080-869B-5C78175484F0}" srcOrd="1" destOrd="0" presId="urn:microsoft.com/office/officeart/2005/8/layout/hChevron3"/>
    <dgm:cxn modelId="{8D8054EA-25EB-4539-ABD8-ACF26ACEB3AE}" type="presParOf" srcId="{A67760B7-5EAF-48EB-9D5A-7565AE90FCE6}" destId="{3BCDD94D-E430-4917-83FE-9D543541C6ED}" srcOrd="2" destOrd="0" presId="urn:microsoft.com/office/officeart/2005/8/layout/hChevron3"/>
    <dgm:cxn modelId="{3783B9EB-0A2F-4DB8-82FF-94EDD2F76F6E}" type="presParOf" srcId="{A67760B7-5EAF-48EB-9D5A-7565AE90FCE6}" destId="{3A4A6197-FBDD-4BE7-A325-B37C6C70A39F}" srcOrd="3" destOrd="0" presId="urn:microsoft.com/office/officeart/2005/8/layout/hChevron3"/>
    <dgm:cxn modelId="{D5C50E67-FAC5-44C2-871A-88D00776584C}" type="presParOf" srcId="{A67760B7-5EAF-48EB-9D5A-7565AE90FCE6}" destId="{793135ED-0C44-4FB0-B4F6-897995651512}" srcOrd="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xmlns="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2EDAE19-F94E-4CB0-B74A-7D3916E390CD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0C7B5983-A4A6-4117-A7BD-83987F3EF023}">
      <dgm:prSet phldrT="[Текст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ru-RU" sz="1800" b="1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Квартирные кражи</a:t>
          </a:r>
          <a:endParaRPr lang="ru-RU" sz="1800" b="1" dirty="0">
            <a:solidFill>
              <a:schemeClr val="bg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42AA0CB-DC5E-407E-91D8-253B43DB8C61}" type="parTrans" cxnId="{B2DBEEBD-6EFC-4B1F-84DE-896E1EDFF607}">
      <dgm:prSet/>
      <dgm:spPr/>
      <dgm:t>
        <a:bodyPr/>
        <a:lstStyle/>
        <a:p>
          <a:endParaRPr lang="ru-RU"/>
        </a:p>
      </dgm:t>
    </dgm:pt>
    <dgm:pt modelId="{EA31C8B0-3D34-429A-A4FD-FACC9B5E8E38}" type="sibTrans" cxnId="{B2DBEEBD-6EFC-4B1F-84DE-896E1EDFF607}">
      <dgm:prSet/>
      <dgm:spPr/>
      <dgm:t>
        <a:bodyPr/>
        <a:lstStyle/>
        <a:p>
          <a:endParaRPr lang="ru-RU"/>
        </a:p>
      </dgm:t>
    </dgm:pt>
    <dgm:pt modelId="{0BE18C24-6305-4063-A53D-08DB566F8112}">
      <dgm:prSet phldrT="[Текст]" custT="1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ru-RU" sz="2400" b="1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17</a:t>
          </a:r>
          <a:endParaRPr lang="ru-RU" sz="2400" b="1" dirty="0">
            <a:solidFill>
              <a:schemeClr val="bg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B3003FB-93F0-44B3-806F-983C171AF5DB}" type="parTrans" cxnId="{BD14AD50-A150-4578-8187-4E9AB58046E4}">
      <dgm:prSet/>
      <dgm:spPr/>
      <dgm:t>
        <a:bodyPr/>
        <a:lstStyle/>
        <a:p>
          <a:endParaRPr lang="ru-RU"/>
        </a:p>
      </dgm:t>
    </dgm:pt>
    <dgm:pt modelId="{71144A8B-B594-42AB-A454-2C8A4BCB03C7}" type="sibTrans" cxnId="{BD14AD50-A150-4578-8187-4E9AB58046E4}">
      <dgm:prSet/>
      <dgm:spPr/>
      <dgm:t>
        <a:bodyPr/>
        <a:lstStyle/>
        <a:p>
          <a:endParaRPr lang="ru-RU"/>
        </a:p>
      </dgm:t>
    </dgm:pt>
    <dgm:pt modelId="{C0DE1C99-3179-40E9-93D8-6000AA0F5F4E}">
      <dgm:prSet phldrT="[Текст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ru-RU" sz="2200" b="1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-26,1%</a:t>
          </a:r>
          <a:endParaRPr lang="ru-RU" sz="2200" b="1" dirty="0">
            <a:solidFill>
              <a:schemeClr val="bg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10265C6-A148-4917-9D41-1099341B9C64}" type="parTrans" cxnId="{C95D8DEB-570C-4AF1-98E8-C7B2E06A8BB8}">
      <dgm:prSet/>
      <dgm:spPr/>
      <dgm:t>
        <a:bodyPr/>
        <a:lstStyle/>
        <a:p>
          <a:endParaRPr lang="ru-RU"/>
        </a:p>
      </dgm:t>
    </dgm:pt>
    <dgm:pt modelId="{8520303D-F61C-4E45-953D-3C9710D6B1C8}" type="sibTrans" cxnId="{C95D8DEB-570C-4AF1-98E8-C7B2E06A8BB8}">
      <dgm:prSet/>
      <dgm:spPr/>
      <dgm:t>
        <a:bodyPr/>
        <a:lstStyle/>
        <a:p>
          <a:endParaRPr lang="ru-RU"/>
        </a:p>
      </dgm:t>
    </dgm:pt>
    <dgm:pt modelId="{A67760B7-5EAF-48EB-9D5A-7565AE90FCE6}" type="pres">
      <dgm:prSet presAssocID="{F2EDAE19-F94E-4CB0-B74A-7D3916E390CD}" presName="Name0" presStyleCnt="0">
        <dgm:presLayoutVars>
          <dgm:dir/>
          <dgm:resizeHandles val="exact"/>
        </dgm:presLayoutVars>
      </dgm:prSet>
      <dgm:spPr/>
    </dgm:pt>
    <dgm:pt modelId="{F9832C6F-CEF7-405F-9011-7A77465BDF54}" type="pres">
      <dgm:prSet presAssocID="{0C7B5983-A4A6-4117-A7BD-83987F3EF023}" presName="parTxOnly" presStyleLbl="node1" presStyleIdx="0" presStyleCnt="3" custAng="0" custScaleX="169764" custScaleY="181036" custLinFactNeighborX="1395" custLinFactNeighborY="73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510F84-F4F3-4080-869B-5C78175484F0}" type="pres">
      <dgm:prSet presAssocID="{EA31C8B0-3D34-429A-A4FD-FACC9B5E8E38}" presName="parSpace" presStyleCnt="0"/>
      <dgm:spPr/>
    </dgm:pt>
    <dgm:pt modelId="{3BCDD94D-E430-4917-83FE-9D543541C6ED}" type="pres">
      <dgm:prSet presAssocID="{0BE18C24-6305-4063-A53D-08DB566F8112}" presName="parTxOnly" presStyleLbl="node1" presStyleIdx="1" presStyleCnt="3" custScaleX="758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A4A6197-FBDD-4BE7-A325-B37C6C70A39F}" type="pres">
      <dgm:prSet presAssocID="{71144A8B-B594-42AB-A454-2C8A4BCB03C7}" presName="parSpace" presStyleCnt="0"/>
      <dgm:spPr/>
    </dgm:pt>
    <dgm:pt modelId="{793135ED-0C44-4FB0-B4F6-897995651512}" type="pres">
      <dgm:prSet presAssocID="{C0DE1C99-3179-40E9-93D8-6000AA0F5F4E}" presName="parTxOnly" presStyleLbl="node1" presStyleIdx="2" presStyleCnt="3" custScaleX="14356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6A5119C-9D49-41D7-8D8E-B417F9BBC945}" type="presOf" srcId="{0BE18C24-6305-4063-A53D-08DB566F8112}" destId="{3BCDD94D-E430-4917-83FE-9D543541C6ED}" srcOrd="0" destOrd="0" presId="urn:microsoft.com/office/officeart/2005/8/layout/hChevron3"/>
    <dgm:cxn modelId="{CB1703C8-A209-426E-BD03-2A7A2E1E31B1}" type="presOf" srcId="{F2EDAE19-F94E-4CB0-B74A-7D3916E390CD}" destId="{A67760B7-5EAF-48EB-9D5A-7565AE90FCE6}" srcOrd="0" destOrd="0" presId="urn:microsoft.com/office/officeart/2005/8/layout/hChevron3"/>
    <dgm:cxn modelId="{BD14AD50-A150-4578-8187-4E9AB58046E4}" srcId="{F2EDAE19-F94E-4CB0-B74A-7D3916E390CD}" destId="{0BE18C24-6305-4063-A53D-08DB566F8112}" srcOrd="1" destOrd="0" parTransId="{CB3003FB-93F0-44B3-806F-983C171AF5DB}" sibTransId="{71144A8B-B594-42AB-A454-2C8A4BCB03C7}"/>
    <dgm:cxn modelId="{9A1BA8F1-0AB7-424C-BEA1-9245D49E26A3}" type="presOf" srcId="{0C7B5983-A4A6-4117-A7BD-83987F3EF023}" destId="{F9832C6F-CEF7-405F-9011-7A77465BDF54}" srcOrd="0" destOrd="0" presId="urn:microsoft.com/office/officeart/2005/8/layout/hChevron3"/>
    <dgm:cxn modelId="{9E3C3D42-8BC9-404E-AE7F-F557FE57B465}" type="presOf" srcId="{C0DE1C99-3179-40E9-93D8-6000AA0F5F4E}" destId="{793135ED-0C44-4FB0-B4F6-897995651512}" srcOrd="0" destOrd="0" presId="urn:microsoft.com/office/officeart/2005/8/layout/hChevron3"/>
    <dgm:cxn modelId="{B2DBEEBD-6EFC-4B1F-84DE-896E1EDFF607}" srcId="{F2EDAE19-F94E-4CB0-B74A-7D3916E390CD}" destId="{0C7B5983-A4A6-4117-A7BD-83987F3EF023}" srcOrd="0" destOrd="0" parTransId="{A42AA0CB-DC5E-407E-91D8-253B43DB8C61}" sibTransId="{EA31C8B0-3D34-429A-A4FD-FACC9B5E8E38}"/>
    <dgm:cxn modelId="{C95D8DEB-570C-4AF1-98E8-C7B2E06A8BB8}" srcId="{F2EDAE19-F94E-4CB0-B74A-7D3916E390CD}" destId="{C0DE1C99-3179-40E9-93D8-6000AA0F5F4E}" srcOrd="2" destOrd="0" parTransId="{910265C6-A148-4917-9D41-1099341B9C64}" sibTransId="{8520303D-F61C-4E45-953D-3C9710D6B1C8}"/>
    <dgm:cxn modelId="{09EE03D7-7D5B-4128-8481-C938B2B6D834}" type="presParOf" srcId="{A67760B7-5EAF-48EB-9D5A-7565AE90FCE6}" destId="{F9832C6F-CEF7-405F-9011-7A77465BDF54}" srcOrd="0" destOrd="0" presId="urn:microsoft.com/office/officeart/2005/8/layout/hChevron3"/>
    <dgm:cxn modelId="{72233324-7C99-440B-A741-BAB5046C478C}" type="presParOf" srcId="{A67760B7-5EAF-48EB-9D5A-7565AE90FCE6}" destId="{BA510F84-F4F3-4080-869B-5C78175484F0}" srcOrd="1" destOrd="0" presId="urn:microsoft.com/office/officeart/2005/8/layout/hChevron3"/>
    <dgm:cxn modelId="{6C13AC24-99D8-4DE1-93F5-017EE2E6CDF6}" type="presParOf" srcId="{A67760B7-5EAF-48EB-9D5A-7565AE90FCE6}" destId="{3BCDD94D-E430-4917-83FE-9D543541C6ED}" srcOrd="2" destOrd="0" presId="urn:microsoft.com/office/officeart/2005/8/layout/hChevron3"/>
    <dgm:cxn modelId="{EC0E5568-E76B-4C9B-8D9F-3E11302F9096}" type="presParOf" srcId="{A67760B7-5EAF-48EB-9D5A-7565AE90FCE6}" destId="{3A4A6197-FBDD-4BE7-A325-B37C6C70A39F}" srcOrd="3" destOrd="0" presId="urn:microsoft.com/office/officeart/2005/8/layout/hChevron3"/>
    <dgm:cxn modelId="{570D5D8C-4857-441D-8143-DA68BEF90F7A}" type="presParOf" srcId="{A67760B7-5EAF-48EB-9D5A-7565AE90FCE6}" destId="{793135ED-0C44-4FB0-B4F6-897995651512}" srcOrd="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xmlns="" relId="rId20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2EDAE19-F94E-4CB0-B74A-7D3916E390CD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0C7B5983-A4A6-4117-A7BD-83987F3EF023}">
      <dgm:prSet phldrT="[Текст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ru-RU" sz="1800" b="1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Угоны и кражи автотранспорта</a:t>
          </a:r>
          <a:endParaRPr lang="ru-RU" sz="1800" b="1" dirty="0">
            <a:solidFill>
              <a:schemeClr val="bg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42AA0CB-DC5E-407E-91D8-253B43DB8C61}" type="parTrans" cxnId="{B2DBEEBD-6EFC-4B1F-84DE-896E1EDFF607}">
      <dgm:prSet/>
      <dgm:spPr/>
      <dgm:t>
        <a:bodyPr/>
        <a:lstStyle/>
        <a:p>
          <a:endParaRPr lang="ru-RU"/>
        </a:p>
      </dgm:t>
    </dgm:pt>
    <dgm:pt modelId="{EA31C8B0-3D34-429A-A4FD-FACC9B5E8E38}" type="sibTrans" cxnId="{B2DBEEBD-6EFC-4B1F-84DE-896E1EDFF607}">
      <dgm:prSet/>
      <dgm:spPr/>
      <dgm:t>
        <a:bodyPr/>
        <a:lstStyle/>
        <a:p>
          <a:endParaRPr lang="ru-RU"/>
        </a:p>
      </dgm:t>
    </dgm:pt>
    <dgm:pt modelId="{0BE18C24-6305-4063-A53D-08DB566F8112}">
      <dgm:prSet phldrT="[Текст]" custT="1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ru-RU" sz="2400" b="1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29</a:t>
          </a:r>
          <a:endParaRPr lang="ru-RU" sz="2400" b="1" dirty="0">
            <a:solidFill>
              <a:schemeClr val="bg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B3003FB-93F0-44B3-806F-983C171AF5DB}" type="parTrans" cxnId="{BD14AD50-A150-4578-8187-4E9AB58046E4}">
      <dgm:prSet/>
      <dgm:spPr/>
      <dgm:t>
        <a:bodyPr/>
        <a:lstStyle/>
        <a:p>
          <a:endParaRPr lang="ru-RU"/>
        </a:p>
      </dgm:t>
    </dgm:pt>
    <dgm:pt modelId="{71144A8B-B594-42AB-A454-2C8A4BCB03C7}" type="sibTrans" cxnId="{BD14AD50-A150-4578-8187-4E9AB58046E4}">
      <dgm:prSet/>
      <dgm:spPr/>
      <dgm:t>
        <a:bodyPr/>
        <a:lstStyle/>
        <a:p>
          <a:endParaRPr lang="ru-RU"/>
        </a:p>
      </dgm:t>
    </dgm:pt>
    <dgm:pt modelId="{C0DE1C99-3179-40E9-93D8-6000AA0F5F4E}">
      <dgm:prSet phldrT="[Текст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ru-RU" sz="2200" b="1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-27,5%</a:t>
          </a:r>
          <a:endParaRPr lang="ru-RU" sz="2200" b="1" dirty="0">
            <a:solidFill>
              <a:schemeClr val="bg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10265C6-A148-4917-9D41-1099341B9C64}" type="parTrans" cxnId="{C95D8DEB-570C-4AF1-98E8-C7B2E06A8BB8}">
      <dgm:prSet/>
      <dgm:spPr/>
      <dgm:t>
        <a:bodyPr/>
        <a:lstStyle/>
        <a:p>
          <a:endParaRPr lang="ru-RU"/>
        </a:p>
      </dgm:t>
    </dgm:pt>
    <dgm:pt modelId="{8520303D-F61C-4E45-953D-3C9710D6B1C8}" type="sibTrans" cxnId="{C95D8DEB-570C-4AF1-98E8-C7B2E06A8BB8}">
      <dgm:prSet/>
      <dgm:spPr/>
      <dgm:t>
        <a:bodyPr/>
        <a:lstStyle/>
        <a:p>
          <a:endParaRPr lang="ru-RU"/>
        </a:p>
      </dgm:t>
    </dgm:pt>
    <dgm:pt modelId="{A67760B7-5EAF-48EB-9D5A-7565AE90FCE6}" type="pres">
      <dgm:prSet presAssocID="{F2EDAE19-F94E-4CB0-B74A-7D3916E390CD}" presName="Name0" presStyleCnt="0">
        <dgm:presLayoutVars>
          <dgm:dir/>
          <dgm:resizeHandles val="exact"/>
        </dgm:presLayoutVars>
      </dgm:prSet>
      <dgm:spPr/>
    </dgm:pt>
    <dgm:pt modelId="{F9832C6F-CEF7-405F-9011-7A77465BDF54}" type="pres">
      <dgm:prSet presAssocID="{0C7B5983-A4A6-4117-A7BD-83987F3EF023}" presName="parTxOnly" presStyleLbl="node1" presStyleIdx="0" presStyleCnt="3" custAng="0" custScaleX="169764" custScaleY="181036" custLinFactNeighborX="-10748" custLinFactNeighborY="646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510F84-F4F3-4080-869B-5C78175484F0}" type="pres">
      <dgm:prSet presAssocID="{EA31C8B0-3D34-429A-A4FD-FACC9B5E8E38}" presName="parSpace" presStyleCnt="0"/>
      <dgm:spPr/>
    </dgm:pt>
    <dgm:pt modelId="{3BCDD94D-E430-4917-83FE-9D543541C6ED}" type="pres">
      <dgm:prSet presAssocID="{0BE18C24-6305-4063-A53D-08DB566F8112}" presName="parTxOnly" presStyleLbl="node1" presStyleIdx="1" presStyleCnt="3" custScaleX="758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A4A6197-FBDD-4BE7-A325-B37C6C70A39F}" type="pres">
      <dgm:prSet presAssocID="{71144A8B-B594-42AB-A454-2C8A4BCB03C7}" presName="parSpace" presStyleCnt="0"/>
      <dgm:spPr/>
    </dgm:pt>
    <dgm:pt modelId="{793135ED-0C44-4FB0-B4F6-897995651512}" type="pres">
      <dgm:prSet presAssocID="{C0DE1C99-3179-40E9-93D8-6000AA0F5F4E}" presName="parTxOnly" presStyleLbl="node1" presStyleIdx="2" presStyleCnt="3" custScaleX="14356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F61F5DA-470C-401C-A9B5-DBB89AA3FAFF}" type="presOf" srcId="{F2EDAE19-F94E-4CB0-B74A-7D3916E390CD}" destId="{A67760B7-5EAF-48EB-9D5A-7565AE90FCE6}" srcOrd="0" destOrd="0" presId="urn:microsoft.com/office/officeart/2005/8/layout/hChevron3"/>
    <dgm:cxn modelId="{A13D63D7-60AF-4DCC-B441-AAC90BE6F9C7}" type="presOf" srcId="{0BE18C24-6305-4063-A53D-08DB566F8112}" destId="{3BCDD94D-E430-4917-83FE-9D543541C6ED}" srcOrd="0" destOrd="0" presId="urn:microsoft.com/office/officeart/2005/8/layout/hChevron3"/>
    <dgm:cxn modelId="{A3BAC425-F67B-4FBB-9EC9-DD827B8D228A}" type="presOf" srcId="{0C7B5983-A4A6-4117-A7BD-83987F3EF023}" destId="{F9832C6F-CEF7-405F-9011-7A77465BDF54}" srcOrd="0" destOrd="0" presId="urn:microsoft.com/office/officeart/2005/8/layout/hChevron3"/>
    <dgm:cxn modelId="{05D43DF5-FF86-46B7-B295-42A5E208FAA6}" type="presOf" srcId="{C0DE1C99-3179-40E9-93D8-6000AA0F5F4E}" destId="{793135ED-0C44-4FB0-B4F6-897995651512}" srcOrd="0" destOrd="0" presId="urn:microsoft.com/office/officeart/2005/8/layout/hChevron3"/>
    <dgm:cxn modelId="{BD14AD50-A150-4578-8187-4E9AB58046E4}" srcId="{F2EDAE19-F94E-4CB0-B74A-7D3916E390CD}" destId="{0BE18C24-6305-4063-A53D-08DB566F8112}" srcOrd="1" destOrd="0" parTransId="{CB3003FB-93F0-44B3-806F-983C171AF5DB}" sibTransId="{71144A8B-B594-42AB-A454-2C8A4BCB03C7}"/>
    <dgm:cxn modelId="{B2DBEEBD-6EFC-4B1F-84DE-896E1EDFF607}" srcId="{F2EDAE19-F94E-4CB0-B74A-7D3916E390CD}" destId="{0C7B5983-A4A6-4117-A7BD-83987F3EF023}" srcOrd="0" destOrd="0" parTransId="{A42AA0CB-DC5E-407E-91D8-253B43DB8C61}" sibTransId="{EA31C8B0-3D34-429A-A4FD-FACC9B5E8E38}"/>
    <dgm:cxn modelId="{C95D8DEB-570C-4AF1-98E8-C7B2E06A8BB8}" srcId="{F2EDAE19-F94E-4CB0-B74A-7D3916E390CD}" destId="{C0DE1C99-3179-40E9-93D8-6000AA0F5F4E}" srcOrd="2" destOrd="0" parTransId="{910265C6-A148-4917-9D41-1099341B9C64}" sibTransId="{8520303D-F61C-4E45-953D-3C9710D6B1C8}"/>
    <dgm:cxn modelId="{D8068CE5-2EF2-4360-B8B4-2D8C42149F5F}" type="presParOf" srcId="{A67760B7-5EAF-48EB-9D5A-7565AE90FCE6}" destId="{F9832C6F-CEF7-405F-9011-7A77465BDF54}" srcOrd="0" destOrd="0" presId="urn:microsoft.com/office/officeart/2005/8/layout/hChevron3"/>
    <dgm:cxn modelId="{8C572FB6-FA21-4807-A737-DAD895DFE335}" type="presParOf" srcId="{A67760B7-5EAF-48EB-9D5A-7565AE90FCE6}" destId="{BA510F84-F4F3-4080-869B-5C78175484F0}" srcOrd="1" destOrd="0" presId="urn:microsoft.com/office/officeart/2005/8/layout/hChevron3"/>
    <dgm:cxn modelId="{646FD322-9145-4741-BE39-2F0E4AAF20BC}" type="presParOf" srcId="{A67760B7-5EAF-48EB-9D5A-7565AE90FCE6}" destId="{3BCDD94D-E430-4917-83FE-9D543541C6ED}" srcOrd="2" destOrd="0" presId="urn:microsoft.com/office/officeart/2005/8/layout/hChevron3"/>
    <dgm:cxn modelId="{103F4FAC-B7C5-49F1-9F7A-F4B526E6DF78}" type="presParOf" srcId="{A67760B7-5EAF-48EB-9D5A-7565AE90FCE6}" destId="{3A4A6197-FBDD-4BE7-A325-B37C6C70A39F}" srcOrd="3" destOrd="0" presId="urn:microsoft.com/office/officeart/2005/8/layout/hChevron3"/>
    <dgm:cxn modelId="{D45F8FC0-D5C3-4B8A-886A-2B79A0650F90}" type="presParOf" srcId="{A67760B7-5EAF-48EB-9D5A-7565AE90FCE6}" destId="{793135ED-0C44-4FB0-B4F6-897995651512}" srcOrd="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xmlns="" relId="rId2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9832C6F-CEF7-405F-9011-7A77465BDF54}">
      <dsp:nvSpPr>
        <dsp:cNvPr id="0" name=""/>
        <dsp:cNvSpPr/>
      </dsp:nvSpPr>
      <dsp:spPr>
        <a:xfrm>
          <a:off x="0" y="0"/>
          <a:ext cx="2179537" cy="792087"/>
        </a:xfrm>
        <a:prstGeom prst="homePlate">
          <a:avLst/>
        </a:prstGeom>
        <a:solidFill>
          <a:schemeClr val="accent2">
            <a:lumMod val="60000"/>
            <a:lumOff val="4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48006" rIns="24003" bIns="4800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Причинение </a:t>
          </a:r>
          <a:br>
            <a:rPr lang="ru-RU" sz="1800" b="1" kern="1200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1800" b="1" kern="1200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тяжких телесных повреждений</a:t>
          </a:r>
          <a:endParaRPr lang="ru-RU" sz="1800" b="1" kern="1200" dirty="0">
            <a:solidFill>
              <a:schemeClr val="bg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0"/>
        <a:ext cx="2179537" cy="792087"/>
      </dsp:txXfrm>
    </dsp:sp>
    <dsp:sp modelId="{3BCDD94D-E430-4917-83FE-9D543541C6ED}">
      <dsp:nvSpPr>
        <dsp:cNvPr id="0" name=""/>
        <dsp:cNvSpPr/>
      </dsp:nvSpPr>
      <dsp:spPr>
        <a:xfrm>
          <a:off x="1924953" y="139271"/>
          <a:ext cx="973412" cy="513545"/>
        </a:xfrm>
        <a:prstGeom prst="chevron">
          <a:avLst/>
        </a:prstGeom>
        <a:solidFill>
          <a:schemeClr val="accent5">
            <a:lumMod val="60000"/>
            <a:lumOff val="4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64008" rIns="32004" bIns="6400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54</a:t>
          </a:r>
          <a:endParaRPr lang="ru-RU" sz="2400" b="1" kern="1200" dirty="0">
            <a:solidFill>
              <a:schemeClr val="bg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924953" y="139271"/>
        <a:ext cx="973412" cy="513545"/>
      </dsp:txXfrm>
    </dsp:sp>
    <dsp:sp modelId="{793135ED-0C44-4FB0-B4F6-897995651512}">
      <dsp:nvSpPr>
        <dsp:cNvPr id="0" name=""/>
        <dsp:cNvSpPr/>
      </dsp:nvSpPr>
      <dsp:spPr>
        <a:xfrm>
          <a:off x="2641593" y="139271"/>
          <a:ext cx="1843165" cy="513545"/>
        </a:xfrm>
        <a:prstGeom prst="chevron">
          <a:avLst/>
        </a:prstGeom>
        <a:solidFill>
          <a:schemeClr val="accent6">
            <a:lumMod val="60000"/>
            <a:lumOff val="4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-14,3%</a:t>
          </a:r>
          <a:endParaRPr lang="ru-RU" sz="2200" b="1" kern="1200" dirty="0">
            <a:solidFill>
              <a:schemeClr val="bg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641593" y="139271"/>
        <a:ext cx="1843165" cy="513545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9832C6F-CEF7-405F-9011-7A77465BDF54}">
      <dsp:nvSpPr>
        <dsp:cNvPr id="0" name=""/>
        <dsp:cNvSpPr/>
      </dsp:nvSpPr>
      <dsp:spPr>
        <a:xfrm>
          <a:off x="33766" y="0"/>
          <a:ext cx="2500688" cy="732919"/>
        </a:xfrm>
        <a:prstGeom prst="homePlate">
          <a:avLst/>
        </a:prstGeom>
        <a:solidFill>
          <a:schemeClr val="accent2">
            <a:lumMod val="60000"/>
            <a:lumOff val="4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48006" rIns="24003" bIns="4800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Хулиганства</a:t>
          </a:r>
          <a:endParaRPr lang="ru-RU" sz="1800" b="1" kern="1200" dirty="0">
            <a:solidFill>
              <a:schemeClr val="bg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3766" y="0"/>
        <a:ext cx="2500688" cy="732919"/>
      </dsp:txXfrm>
    </dsp:sp>
    <dsp:sp modelId="{3BCDD94D-E430-4917-83FE-9D543541C6ED}">
      <dsp:nvSpPr>
        <dsp:cNvPr id="0" name=""/>
        <dsp:cNvSpPr/>
      </dsp:nvSpPr>
      <dsp:spPr>
        <a:xfrm>
          <a:off x="2164759" y="29062"/>
          <a:ext cx="971131" cy="674794"/>
        </a:xfrm>
        <a:prstGeom prst="chevron">
          <a:avLst/>
        </a:prstGeom>
        <a:solidFill>
          <a:schemeClr val="accent5">
            <a:lumMod val="60000"/>
            <a:lumOff val="4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64008" rIns="32004" bIns="6400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</a:t>
          </a:r>
          <a:endParaRPr lang="ru-RU" sz="2400" b="1" kern="1200" dirty="0">
            <a:solidFill>
              <a:schemeClr val="bg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164759" y="29062"/>
        <a:ext cx="971131" cy="674794"/>
      </dsp:txXfrm>
    </dsp:sp>
    <dsp:sp modelId="{793135ED-0C44-4FB0-B4F6-897995651512}">
      <dsp:nvSpPr>
        <dsp:cNvPr id="0" name=""/>
        <dsp:cNvSpPr/>
      </dsp:nvSpPr>
      <dsp:spPr>
        <a:xfrm>
          <a:off x="2798492" y="29062"/>
          <a:ext cx="1686987" cy="674794"/>
        </a:xfrm>
        <a:prstGeom prst="chevron">
          <a:avLst/>
        </a:prstGeom>
        <a:solidFill>
          <a:schemeClr val="accent6">
            <a:lumMod val="60000"/>
            <a:lumOff val="4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-83,3%</a:t>
          </a:r>
          <a:endParaRPr lang="ru-RU" sz="2200" b="1" kern="1200" dirty="0">
            <a:solidFill>
              <a:schemeClr val="bg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798492" y="29062"/>
        <a:ext cx="1686987" cy="674794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9832C6F-CEF7-405F-9011-7A77465BDF54}">
      <dsp:nvSpPr>
        <dsp:cNvPr id="0" name=""/>
        <dsp:cNvSpPr/>
      </dsp:nvSpPr>
      <dsp:spPr>
        <a:xfrm>
          <a:off x="5771" y="0"/>
          <a:ext cx="2179537" cy="792087"/>
        </a:xfrm>
        <a:prstGeom prst="homePlate">
          <a:avLst/>
        </a:prstGeom>
        <a:solidFill>
          <a:schemeClr val="accent2">
            <a:lumMod val="60000"/>
            <a:lumOff val="4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48006" rIns="24003" bIns="4800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Квартирные кражи</a:t>
          </a:r>
          <a:endParaRPr lang="ru-RU" sz="1800" b="1" kern="1200" dirty="0">
            <a:solidFill>
              <a:schemeClr val="bg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771" y="0"/>
        <a:ext cx="2179537" cy="792087"/>
      </dsp:txXfrm>
    </dsp:sp>
    <dsp:sp modelId="{3BCDD94D-E430-4917-83FE-9D543541C6ED}">
      <dsp:nvSpPr>
        <dsp:cNvPr id="0" name=""/>
        <dsp:cNvSpPr/>
      </dsp:nvSpPr>
      <dsp:spPr>
        <a:xfrm>
          <a:off x="1924953" y="139271"/>
          <a:ext cx="973412" cy="513545"/>
        </a:xfrm>
        <a:prstGeom prst="chevron">
          <a:avLst/>
        </a:prstGeom>
        <a:solidFill>
          <a:schemeClr val="accent5">
            <a:lumMod val="60000"/>
            <a:lumOff val="4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64008" rIns="32004" bIns="6400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17</a:t>
          </a:r>
          <a:endParaRPr lang="ru-RU" sz="2400" b="1" kern="1200" dirty="0">
            <a:solidFill>
              <a:schemeClr val="bg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924953" y="139271"/>
        <a:ext cx="973412" cy="513545"/>
      </dsp:txXfrm>
    </dsp:sp>
    <dsp:sp modelId="{793135ED-0C44-4FB0-B4F6-897995651512}">
      <dsp:nvSpPr>
        <dsp:cNvPr id="0" name=""/>
        <dsp:cNvSpPr/>
      </dsp:nvSpPr>
      <dsp:spPr>
        <a:xfrm>
          <a:off x="2641593" y="139271"/>
          <a:ext cx="1843165" cy="513545"/>
        </a:xfrm>
        <a:prstGeom prst="chevron">
          <a:avLst/>
        </a:prstGeom>
        <a:solidFill>
          <a:schemeClr val="accent6">
            <a:lumMod val="60000"/>
            <a:lumOff val="4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-26,1%</a:t>
          </a:r>
          <a:endParaRPr lang="ru-RU" sz="2200" b="1" kern="1200" dirty="0">
            <a:solidFill>
              <a:schemeClr val="bg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641593" y="139271"/>
        <a:ext cx="1843165" cy="513545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9832C6F-CEF7-405F-9011-7A77465BDF54}">
      <dsp:nvSpPr>
        <dsp:cNvPr id="0" name=""/>
        <dsp:cNvSpPr/>
      </dsp:nvSpPr>
      <dsp:spPr>
        <a:xfrm>
          <a:off x="0" y="0"/>
          <a:ext cx="2179537" cy="792087"/>
        </a:xfrm>
        <a:prstGeom prst="homePlate">
          <a:avLst/>
        </a:prstGeom>
        <a:solidFill>
          <a:schemeClr val="accent2">
            <a:lumMod val="60000"/>
            <a:lumOff val="4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48006" rIns="24003" bIns="4800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Угоны и кражи автотранспорта</a:t>
          </a:r>
          <a:endParaRPr lang="ru-RU" sz="1800" b="1" kern="1200" dirty="0">
            <a:solidFill>
              <a:schemeClr val="bg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0"/>
        <a:ext cx="2179537" cy="792087"/>
      </dsp:txXfrm>
    </dsp:sp>
    <dsp:sp modelId="{3BCDD94D-E430-4917-83FE-9D543541C6ED}">
      <dsp:nvSpPr>
        <dsp:cNvPr id="0" name=""/>
        <dsp:cNvSpPr/>
      </dsp:nvSpPr>
      <dsp:spPr>
        <a:xfrm>
          <a:off x="1924953" y="139271"/>
          <a:ext cx="973412" cy="513545"/>
        </a:xfrm>
        <a:prstGeom prst="chevron">
          <a:avLst/>
        </a:prstGeom>
        <a:solidFill>
          <a:schemeClr val="accent5">
            <a:lumMod val="60000"/>
            <a:lumOff val="4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64008" rIns="32004" bIns="6400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29</a:t>
          </a:r>
          <a:endParaRPr lang="ru-RU" sz="2400" b="1" kern="1200" dirty="0">
            <a:solidFill>
              <a:schemeClr val="bg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924953" y="139271"/>
        <a:ext cx="973412" cy="513545"/>
      </dsp:txXfrm>
    </dsp:sp>
    <dsp:sp modelId="{793135ED-0C44-4FB0-B4F6-897995651512}">
      <dsp:nvSpPr>
        <dsp:cNvPr id="0" name=""/>
        <dsp:cNvSpPr/>
      </dsp:nvSpPr>
      <dsp:spPr>
        <a:xfrm>
          <a:off x="2641593" y="139271"/>
          <a:ext cx="1843165" cy="513545"/>
        </a:xfrm>
        <a:prstGeom prst="chevron">
          <a:avLst/>
        </a:prstGeom>
        <a:solidFill>
          <a:schemeClr val="accent6">
            <a:lumMod val="60000"/>
            <a:lumOff val="4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-27,5%</a:t>
          </a:r>
          <a:endParaRPr lang="ru-RU" sz="2200" b="1" kern="1200" dirty="0">
            <a:solidFill>
              <a:schemeClr val="bg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641593" y="139271"/>
        <a:ext cx="1843165" cy="51354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5DE989-56D1-4D2A-ABD7-42F74632B7C7}" type="datetimeFigureOut">
              <a:rPr lang="ru-RU" smtClean="0"/>
              <a:pPr/>
              <a:t>17.02.2023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9A18A8-0187-4D32-82EF-509EA2CF73C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621433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44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25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326EA5B5-9EBF-4555-B570-FA2A4BD9598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6434776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26EA5B5-9EBF-4555-B570-FA2A4BD95980}" type="slidenum">
              <a:rPr lang="ru-RU" smtClean="0"/>
              <a:pPr>
                <a:defRPr/>
              </a:pPr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891440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DF00313-9811-4AF6-B755-DB37E0175C82}" type="datetimeFigureOut">
              <a:rPr lang="ru-RU" smtClean="0"/>
              <a:pPr>
                <a:defRPr/>
              </a:pPr>
              <a:t>17.02.2023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50A6DC-3C96-4C0D-AB39-E66A139ECA2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9525AB0-E737-42BE-B833-670002156A2A}" type="datetimeFigureOut">
              <a:rPr lang="ru-RU" smtClean="0"/>
              <a:pPr>
                <a:defRPr/>
              </a:pPr>
              <a:t>17.02.2023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EFFEDF-F450-45B6-BA54-7767CE9978F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A253B2A-32B6-4A21-9D81-8B2E8C1A8225}" type="datetimeFigureOut">
              <a:rPr lang="ru-RU" smtClean="0"/>
              <a:pPr>
                <a:defRPr/>
              </a:pPr>
              <a:t>17.02.2023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176189-283C-4492-A54E-487512FADD8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99F2AD4-678B-4C00-BF65-08210AB24C77}" type="datetimeFigureOut">
              <a:rPr lang="ru-RU" smtClean="0"/>
              <a:pPr>
                <a:defRPr/>
              </a:pPr>
              <a:t>17.02.2023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0ABE10-627C-4A69-B2D3-D2F0A7830F9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E1493E2-389C-45DD-A3F3-7ABE5A8B6FAF}" type="datetimeFigureOut">
              <a:rPr lang="ru-RU" smtClean="0"/>
              <a:pPr>
                <a:defRPr/>
              </a:pPr>
              <a:t>17.02.2023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72DE32-56BB-4F54-86C5-0061409E9BF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8776AD0-6FA2-44E3-A63B-9B4999682FC7}" type="datetimeFigureOut">
              <a:rPr lang="ru-RU" smtClean="0"/>
              <a:pPr>
                <a:defRPr/>
              </a:pPr>
              <a:t>17.02.2023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92BBAA-43AA-45D0-8422-3988A0D1E0C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08C9D27-87D2-46C5-BEE0-7ECF3DB2948A}" type="datetimeFigureOut">
              <a:rPr lang="ru-RU" smtClean="0"/>
              <a:pPr>
                <a:defRPr/>
              </a:pPr>
              <a:t>17.02.2023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47572C-2B06-42A1-988F-3C36FA4D3D0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C15EE1B-780C-4EF3-BE7A-84EF17916C11}" type="datetimeFigureOut">
              <a:rPr lang="ru-RU" smtClean="0"/>
              <a:pPr>
                <a:defRPr/>
              </a:pPr>
              <a:t>17.02.2023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702D39-370E-42E7-9A0B-9E34D2A01DC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04FE807-C111-4D49-80C6-0A7E75932710}" type="datetimeFigureOut">
              <a:rPr lang="ru-RU" smtClean="0"/>
              <a:pPr>
                <a:defRPr/>
              </a:pPr>
              <a:t>17.02.2023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21DAD0-4129-4112-AAAE-0F5501EEA99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64E0721-57B6-4B29-82C4-B2F22882414E}" type="datetimeFigureOut">
              <a:rPr lang="ru-RU" smtClean="0"/>
              <a:pPr>
                <a:defRPr/>
              </a:pPr>
              <a:t>17.02.2023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FD8B4B-269F-499C-94FA-715AF6E3F18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C55F6AA-DDF5-4DCF-A4C5-8A9EA30F3859}" type="datetimeFigureOut">
              <a:rPr lang="ru-RU" smtClean="0"/>
              <a:pPr>
                <a:defRPr/>
              </a:pPr>
              <a:t>17.02.2023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F3C9C1-502D-4F7F-AC77-5E72100F7D0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9DBE99DB-4BD1-4275-950A-D9B8D1C04BFB}" type="datetimeFigureOut">
              <a:rPr lang="ru-RU" smtClean="0"/>
              <a:pPr>
                <a:defRPr/>
              </a:pPr>
              <a:t>17.02.2023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2429962D-04BF-411D-96F9-177E0F3159D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95" r:id="rId1"/>
    <p:sldLayoutId id="2147484496" r:id="rId2"/>
    <p:sldLayoutId id="2147484497" r:id="rId3"/>
    <p:sldLayoutId id="2147484498" r:id="rId4"/>
    <p:sldLayoutId id="2147484499" r:id="rId5"/>
    <p:sldLayoutId id="2147484500" r:id="rId6"/>
    <p:sldLayoutId id="2147484501" r:id="rId7"/>
    <p:sldLayoutId id="2147484502" r:id="rId8"/>
    <p:sldLayoutId id="2147484503" r:id="rId9"/>
    <p:sldLayoutId id="2147484504" r:id="rId10"/>
    <p:sldLayoutId id="2147484505" r:id="rId11"/>
  </p:sldLayoutIdLst>
  <p:transition>
    <p:wedge/>
  </p:transition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image" Target="../media/image8.png"/><Relationship Id="rId18" Type="http://schemas.openxmlformats.org/officeDocument/2006/relationships/diagramQuickStyle" Target="../diagrams/quickStyle3.xml"/><Relationship Id="rId3" Type="http://schemas.openxmlformats.org/officeDocument/2006/relationships/diagramData" Target="../diagrams/data1.xml"/><Relationship Id="rId21" Type="http://schemas.openxmlformats.org/officeDocument/2006/relationships/diagramData" Target="../diagrams/data4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17" Type="http://schemas.openxmlformats.org/officeDocument/2006/relationships/diagramLayout" Target="../diagrams/layout3.xml"/><Relationship Id="rId25" Type="http://schemas.microsoft.com/office/2007/relationships/diagramDrawing" Target="../diagrams/drawing4.xml"/><Relationship Id="rId2" Type="http://schemas.openxmlformats.org/officeDocument/2006/relationships/image" Target="../media/image2.jpeg"/><Relationship Id="rId16" Type="http://schemas.openxmlformats.org/officeDocument/2006/relationships/diagramData" Target="../diagrams/data3.xml"/><Relationship Id="rId20" Type="http://schemas.microsoft.com/office/2007/relationships/diagramDrawing" Target="../diagrams/drawing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24" Type="http://schemas.openxmlformats.org/officeDocument/2006/relationships/diagramColors" Target="../diagrams/colors4.xml"/><Relationship Id="rId5" Type="http://schemas.openxmlformats.org/officeDocument/2006/relationships/diagramQuickStyle" Target="../diagrams/quickStyle1.xml"/><Relationship Id="rId15" Type="http://schemas.microsoft.com/office/2007/relationships/hdphoto" Target="../media/hdphoto1.wdp"/><Relationship Id="rId23" Type="http://schemas.openxmlformats.org/officeDocument/2006/relationships/diagramQuickStyle" Target="../diagrams/quickStyle4.xml"/><Relationship Id="rId10" Type="http://schemas.openxmlformats.org/officeDocument/2006/relationships/diagramQuickStyle" Target="../diagrams/quickStyle2.xml"/><Relationship Id="rId19" Type="http://schemas.openxmlformats.org/officeDocument/2006/relationships/diagramColors" Target="../diagrams/colors3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Relationship Id="rId14" Type="http://schemas.openxmlformats.org/officeDocument/2006/relationships/image" Target="../media/image9.png"/><Relationship Id="rId22" Type="http://schemas.openxmlformats.org/officeDocument/2006/relationships/diagramLayout" Target="../diagrams/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1124744"/>
            <a:ext cx="8460432" cy="495348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" y="6027027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ИТОГИ ОПЕРАТИВНО – СЛУЖЕБНОЙ ДЕЯТЕЛЬНОСТИ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ЗА 12 МЕСЯЦЕВ 2022 ГОДА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3794" y="54453"/>
            <a:ext cx="9377428" cy="892552"/>
          </a:xfrm>
          <a:prstGeom prst="rect">
            <a:avLst/>
          </a:prstGeom>
          <a:gradFill>
            <a:gsLst>
              <a:gs pos="0">
                <a:schemeClr val="dk2">
                  <a:tint val="40000"/>
                  <a:satMod val="350000"/>
                </a:schemeClr>
              </a:gs>
              <a:gs pos="0">
                <a:schemeClr val="dk2">
                  <a:tint val="40000"/>
                  <a:satMod val="350000"/>
                </a:schemeClr>
              </a:gs>
              <a:gs pos="76000">
                <a:schemeClr val="dk2">
                  <a:tint val="40000"/>
                  <a:satMod val="350000"/>
                  <a:alpha val="81000"/>
                </a:schemeClr>
              </a:gs>
              <a:gs pos="40000">
                <a:schemeClr val="dk2">
                  <a:tint val="45000"/>
                  <a:shade val="99000"/>
                  <a:satMod val="350000"/>
                </a:schemeClr>
              </a:gs>
              <a:gs pos="100000">
                <a:schemeClr val="dk2">
                  <a:shade val="20000"/>
                  <a:satMod val="255000"/>
                </a:schemeClr>
              </a:gs>
            </a:gsLst>
            <a:path path="circle">
              <a:fillToRect l="100000" t="100000"/>
            </a:path>
          </a:gradFill>
          <a:effectLst>
            <a:outerShdw blurRad="40000" dist="23000" dir="5400000" rotWithShape="0">
              <a:srgbClr val="000000">
                <a:alpha val="35000"/>
              </a:srgbClr>
            </a:outerShdw>
            <a:softEdge rad="317500"/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0" h="0"/>
          </a:sp3d>
        </p:spPr>
        <p:style>
          <a:lnRef idx="0">
            <a:schemeClr val="accent1"/>
          </a:lnRef>
          <a:fillRef idx="1002">
            <a:schemeClr val="dk2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</a:t>
            </a:r>
            <a:r>
              <a:rPr lang="ru-RU" sz="2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УМВД России по г. Сыктывкару</a:t>
            </a:r>
          </a:p>
          <a:p>
            <a:r>
              <a:rPr lang="ru-RU" sz="26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</a:t>
            </a:r>
            <a:endParaRPr lang="ru-RU" sz="2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068" y="43481"/>
            <a:ext cx="1491961" cy="866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xmlns="" val="4147604953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23794" y="54453"/>
            <a:ext cx="9377428" cy="492443"/>
          </a:xfrm>
          <a:prstGeom prst="rect">
            <a:avLst/>
          </a:prstGeom>
          <a:gradFill>
            <a:gsLst>
              <a:gs pos="0">
                <a:schemeClr val="dk2">
                  <a:tint val="40000"/>
                  <a:satMod val="350000"/>
                </a:schemeClr>
              </a:gs>
              <a:gs pos="0">
                <a:schemeClr val="dk2">
                  <a:tint val="40000"/>
                  <a:satMod val="350000"/>
                </a:schemeClr>
              </a:gs>
              <a:gs pos="76000">
                <a:schemeClr val="dk2">
                  <a:tint val="40000"/>
                  <a:satMod val="350000"/>
                  <a:alpha val="81000"/>
                </a:schemeClr>
              </a:gs>
              <a:gs pos="40000">
                <a:schemeClr val="dk2">
                  <a:tint val="45000"/>
                  <a:shade val="99000"/>
                  <a:satMod val="350000"/>
                </a:schemeClr>
              </a:gs>
              <a:gs pos="100000">
                <a:schemeClr val="dk2">
                  <a:shade val="20000"/>
                  <a:satMod val="255000"/>
                </a:schemeClr>
              </a:gs>
            </a:gsLst>
            <a:path path="circle">
              <a:fillToRect l="100000" t="100000"/>
            </a:path>
          </a:gradFill>
          <a:effectLst>
            <a:outerShdw blurRad="40000" dist="23000" dir="5400000" rotWithShape="0">
              <a:srgbClr val="000000">
                <a:alpha val="35000"/>
              </a:srgbClr>
            </a:outerShdw>
            <a:softEdge rad="317500"/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0" h="0"/>
          </a:sp3d>
        </p:spPr>
        <p:style>
          <a:lnRef idx="0">
            <a:schemeClr val="accent1"/>
          </a:lnRef>
          <a:fillRef idx="1002">
            <a:schemeClr val="dk2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</a:t>
            </a:r>
            <a:r>
              <a:rPr lang="ru-RU" sz="2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УМВД России по г. Сыктывкару                     </a:t>
            </a:r>
            <a:endParaRPr lang="ru-RU" sz="2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068" y="43481"/>
            <a:ext cx="1491961" cy="866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691680" y="909620"/>
            <a:ext cx="6786610" cy="35719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Bef>
                <a:spcPts val="600"/>
              </a:spcBef>
              <a:spcAft>
                <a:spcPts val="600"/>
              </a:spcAft>
            </a:pPr>
            <a:r>
              <a:rPr lang="ru-RU" sz="2800" b="1" cap="none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Преступления экономической направленности</a:t>
            </a:r>
            <a:endParaRPr lang="ru-RU" sz="2800" b="1" cap="none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  <p:pic>
        <p:nvPicPr>
          <p:cNvPr id="19" name="Picture 2" descr="C:\Users\user\Desktop\Колегов работа\Анализ\Комлексный анализ\комплексный анализ 20\6 месяцев 2020\48b0332614fdceaece2092b5e4477d9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629534"/>
            <a:ext cx="4520590" cy="43265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AutoShape 5"/>
          <p:cNvSpPr>
            <a:spLocks noChangeArrowheads="1"/>
          </p:cNvSpPr>
          <p:nvPr/>
        </p:nvSpPr>
        <p:spPr bwMode="auto">
          <a:xfrm>
            <a:off x="269351" y="1878456"/>
            <a:ext cx="3895481" cy="2054600"/>
          </a:xfrm>
          <a:prstGeom prst="roundRect">
            <a:avLst>
              <a:gd name="adj" fmla="val 16667"/>
            </a:avLst>
          </a:prstGeom>
          <a:solidFill>
            <a:schemeClr val="accent2">
              <a:lumMod val="40000"/>
              <a:lumOff val="60000"/>
            </a:schemeClr>
          </a:solidFill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>
              <a:lnSpc>
                <a:spcPct val="100000"/>
              </a:lnSpc>
              <a:spcBef>
                <a:spcPct val="0"/>
              </a:spcBef>
            </a:pPr>
            <a:endParaRPr lang="en-US" sz="2000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22" name="Text Box 18"/>
          <p:cNvSpPr txBox="1">
            <a:spLocks noChangeArrowheads="1"/>
          </p:cNvSpPr>
          <p:nvPr/>
        </p:nvSpPr>
        <p:spPr bwMode="white">
          <a:xfrm>
            <a:off x="387280" y="2109503"/>
            <a:ext cx="3659621" cy="156966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Выявлено – 167, </a:t>
            </a:r>
          </a:p>
          <a:p>
            <a:pPr algn="ctr">
              <a:spcBef>
                <a:spcPts val="0"/>
              </a:spcBef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из них тяжких и особо тяжких составов преступлений – 111</a:t>
            </a:r>
            <a:endParaRPr lang="en-US" sz="24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47604953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23794" y="54453"/>
            <a:ext cx="9377428" cy="492443"/>
          </a:xfrm>
          <a:prstGeom prst="rect">
            <a:avLst/>
          </a:prstGeom>
          <a:gradFill>
            <a:gsLst>
              <a:gs pos="0">
                <a:schemeClr val="dk2">
                  <a:tint val="40000"/>
                  <a:satMod val="350000"/>
                </a:schemeClr>
              </a:gs>
              <a:gs pos="0">
                <a:schemeClr val="dk2">
                  <a:tint val="40000"/>
                  <a:satMod val="350000"/>
                </a:schemeClr>
              </a:gs>
              <a:gs pos="76000">
                <a:schemeClr val="dk2">
                  <a:tint val="40000"/>
                  <a:satMod val="350000"/>
                  <a:alpha val="81000"/>
                </a:schemeClr>
              </a:gs>
              <a:gs pos="40000">
                <a:schemeClr val="dk2">
                  <a:tint val="45000"/>
                  <a:shade val="99000"/>
                  <a:satMod val="350000"/>
                </a:schemeClr>
              </a:gs>
              <a:gs pos="100000">
                <a:schemeClr val="dk2">
                  <a:shade val="20000"/>
                  <a:satMod val="255000"/>
                </a:schemeClr>
              </a:gs>
            </a:gsLst>
            <a:path path="circle">
              <a:fillToRect l="100000" t="100000"/>
            </a:path>
          </a:gradFill>
          <a:effectLst>
            <a:outerShdw blurRad="40000" dist="23000" dir="5400000" rotWithShape="0">
              <a:srgbClr val="000000">
                <a:alpha val="35000"/>
              </a:srgbClr>
            </a:outerShdw>
            <a:softEdge rad="317500"/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0" h="0"/>
          </a:sp3d>
        </p:spPr>
        <p:style>
          <a:lnRef idx="0">
            <a:schemeClr val="accent1"/>
          </a:lnRef>
          <a:fillRef idx="1002">
            <a:schemeClr val="dk2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</a:t>
            </a:r>
            <a:r>
              <a:rPr lang="ru-RU" sz="2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УМВД России по г. Сыктывкару                     </a:t>
            </a:r>
            <a:endParaRPr lang="ru-RU" sz="2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068" y="43481"/>
            <a:ext cx="1491961" cy="866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691680" y="909620"/>
            <a:ext cx="6786610" cy="35719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Bef>
                <a:spcPts val="600"/>
              </a:spcBef>
              <a:spcAft>
                <a:spcPts val="600"/>
              </a:spcAft>
            </a:pPr>
            <a:r>
              <a:rPr lang="ru-RU" sz="2800" b="1" cap="none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Преступления экономической направленности</a:t>
            </a:r>
            <a:endParaRPr lang="ru-RU" sz="2800" b="1" cap="none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4048" y="2130006"/>
            <a:ext cx="9612560" cy="4680520"/>
          </a:xfrm>
          <a:prstGeom prst="rect">
            <a:avLst/>
          </a:prstGeom>
        </p:spPr>
      </p:pic>
      <p:grpSp>
        <p:nvGrpSpPr>
          <p:cNvPr id="12" name="Группа 11"/>
          <p:cNvGrpSpPr/>
          <p:nvPr/>
        </p:nvGrpSpPr>
        <p:grpSpPr>
          <a:xfrm>
            <a:off x="157389" y="1772816"/>
            <a:ext cx="4283553" cy="1530396"/>
            <a:chOff x="577621" y="2357502"/>
            <a:chExt cx="2543175" cy="3472875"/>
          </a:xfrm>
        </p:grpSpPr>
        <p:sp>
          <p:nvSpPr>
            <p:cNvPr id="13" name="AutoShape 8"/>
            <p:cNvSpPr>
              <a:spLocks noChangeArrowheads="1"/>
            </p:cNvSpPr>
            <p:nvPr/>
          </p:nvSpPr>
          <p:spPr bwMode="gray">
            <a:xfrm>
              <a:off x="577621" y="2357502"/>
              <a:ext cx="2543175" cy="2941295"/>
            </a:xfrm>
            <a:prstGeom prst="roundRect">
              <a:avLst>
                <a:gd name="adj" fmla="val 126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ru-RU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" name="Text Box 18"/>
            <p:cNvSpPr txBox="1">
              <a:spLocks noChangeArrowheads="1"/>
            </p:cNvSpPr>
            <p:nvPr/>
          </p:nvSpPr>
          <p:spPr bwMode="white">
            <a:xfrm>
              <a:off x="611379" y="2687455"/>
              <a:ext cx="2475658" cy="314292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sz="2400" b="1" dirty="0" smtClean="0">
                  <a:latin typeface="Times New Roman" pitchFamily="18" charset="0"/>
                  <a:cs typeface="Times New Roman" pitchFamily="18" charset="0"/>
                </a:rPr>
                <a:t>Выявлено 29 фактов взяточничества</a:t>
              </a:r>
            </a:p>
            <a:p>
              <a:pPr algn="ctr">
                <a:spcBef>
                  <a:spcPct val="50000"/>
                </a:spcBef>
              </a:pPr>
              <a:endParaRPr lang="en-US" sz="24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4355242" y="4797152"/>
            <a:ext cx="4283553" cy="2492990"/>
            <a:chOff x="577621" y="2357502"/>
            <a:chExt cx="2543175" cy="5188326"/>
          </a:xfrm>
        </p:grpSpPr>
        <p:sp>
          <p:nvSpPr>
            <p:cNvPr id="16" name="AutoShape 8"/>
            <p:cNvSpPr>
              <a:spLocks noChangeArrowheads="1"/>
            </p:cNvSpPr>
            <p:nvPr/>
          </p:nvSpPr>
          <p:spPr bwMode="gray">
            <a:xfrm>
              <a:off x="577621" y="2357502"/>
              <a:ext cx="2543175" cy="3405712"/>
            </a:xfrm>
            <a:prstGeom prst="roundRect">
              <a:avLst>
                <a:gd name="adj" fmla="val 126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ru-RU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" name="Text Box 18"/>
            <p:cNvSpPr txBox="1">
              <a:spLocks noChangeArrowheads="1"/>
            </p:cNvSpPr>
            <p:nvPr/>
          </p:nvSpPr>
          <p:spPr bwMode="white">
            <a:xfrm>
              <a:off x="611379" y="2357502"/>
              <a:ext cx="2475658" cy="518832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ru-RU" sz="2400" b="1" dirty="0" smtClean="0">
                  <a:latin typeface="Times New Roman" pitchFamily="18" charset="0"/>
                  <a:cs typeface="Times New Roman" pitchFamily="18" charset="0"/>
                </a:rPr>
                <a:t>32 факта преступной деятельности  </a:t>
              </a:r>
            </a:p>
            <a:p>
              <a:pPr algn="ctr">
                <a:spcBef>
                  <a:spcPts val="0"/>
                </a:spcBef>
              </a:pPr>
              <a:r>
                <a:rPr lang="ru-RU" sz="2400" b="1" dirty="0" smtClean="0">
                  <a:latin typeface="Times New Roman" pitchFamily="18" charset="0"/>
                  <a:cs typeface="Times New Roman" pitchFamily="18" charset="0"/>
                </a:rPr>
                <a:t>в органах власти </a:t>
              </a:r>
            </a:p>
            <a:p>
              <a:pPr algn="ctr">
                <a:spcBef>
                  <a:spcPts val="0"/>
                </a:spcBef>
              </a:pPr>
              <a:r>
                <a:rPr lang="ru-RU" sz="2400" b="1" dirty="0" smtClean="0">
                  <a:latin typeface="Times New Roman" pitchFamily="18" charset="0"/>
                  <a:cs typeface="Times New Roman" pitchFamily="18" charset="0"/>
                </a:rPr>
                <a:t>и управления</a:t>
              </a:r>
            </a:p>
            <a:p>
              <a:pPr algn="ctr">
                <a:spcBef>
                  <a:spcPts val="0"/>
                </a:spcBef>
              </a:pPr>
              <a:endParaRPr lang="ru-RU" sz="2400" b="1" dirty="0" smtClean="0">
                <a:latin typeface="Times New Roman" pitchFamily="18" charset="0"/>
                <a:cs typeface="Times New Roman" pitchFamily="18" charset="0"/>
              </a:endParaRPr>
            </a:p>
            <a:p>
              <a:pPr algn="ctr">
                <a:spcBef>
                  <a:spcPct val="50000"/>
                </a:spcBef>
              </a:pPr>
              <a:endParaRPr lang="en-US" sz="24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625064322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23794" y="54453"/>
            <a:ext cx="9377428" cy="492443"/>
          </a:xfrm>
          <a:prstGeom prst="rect">
            <a:avLst/>
          </a:prstGeom>
          <a:gradFill>
            <a:gsLst>
              <a:gs pos="0">
                <a:schemeClr val="dk2">
                  <a:tint val="40000"/>
                  <a:satMod val="350000"/>
                </a:schemeClr>
              </a:gs>
              <a:gs pos="0">
                <a:schemeClr val="dk2">
                  <a:tint val="40000"/>
                  <a:satMod val="350000"/>
                </a:schemeClr>
              </a:gs>
              <a:gs pos="76000">
                <a:schemeClr val="dk2">
                  <a:tint val="40000"/>
                  <a:satMod val="350000"/>
                  <a:alpha val="81000"/>
                </a:schemeClr>
              </a:gs>
              <a:gs pos="40000">
                <a:schemeClr val="dk2">
                  <a:tint val="45000"/>
                  <a:shade val="99000"/>
                  <a:satMod val="350000"/>
                </a:schemeClr>
              </a:gs>
              <a:gs pos="100000">
                <a:schemeClr val="dk2">
                  <a:shade val="20000"/>
                  <a:satMod val="255000"/>
                </a:schemeClr>
              </a:gs>
            </a:gsLst>
            <a:path path="circle">
              <a:fillToRect l="100000" t="100000"/>
            </a:path>
          </a:gradFill>
          <a:effectLst>
            <a:outerShdw blurRad="40000" dist="23000" dir="5400000" rotWithShape="0">
              <a:srgbClr val="000000">
                <a:alpha val="35000"/>
              </a:srgbClr>
            </a:outerShdw>
            <a:softEdge rad="317500"/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0" h="0"/>
          </a:sp3d>
        </p:spPr>
        <p:style>
          <a:lnRef idx="0">
            <a:schemeClr val="accent1"/>
          </a:lnRef>
          <a:fillRef idx="1002">
            <a:schemeClr val="dk2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</a:t>
            </a:r>
            <a:r>
              <a:rPr lang="ru-RU" sz="2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УМВД России по г. Сыктывкару                     </a:t>
            </a:r>
            <a:endParaRPr lang="ru-RU" sz="2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068" y="43481"/>
            <a:ext cx="1491961" cy="866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259632" y="770485"/>
            <a:ext cx="7393055" cy="35719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Bef>
                <a:spcPts val="600"/>
              </a:spcBef>
              <a:spcAft>
                <a:spcPts val="600"/>
              </a:spcAft>
            </a:pPr>
            <a:endParaRPr lang="ru-RU" sz="2800" b="1" cap="none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  <a:p>
            <a:pPr algn="ctr" fontAlgn="auto">
              <a:spcBef>
                <a:spcPts val="600"/>
              </a:spcBef>
              <a:spcAft>
                <a:spcPts val="600"/>
              </a:spcAft>
            </a:pPr>
            <a:r>
              <a:rPr lang="ru-RU" sz="2800" b="1" cap="none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Незаконный оборот наркотических средств</a:t>
            </a:r>
            <a:endParaRPr lang="ru-RU" sz="2800" b="1" cap="none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  <p:grpSp>
        <p:nvGrpSpPr>
          <p:cNvPr id="31" name="Группа 30"/>
          <p:cNvGrpSpPr/>
          <p:nvPr/>
        </p:nvGrpSpPr>
        <p:grpSpPr>
          <a:xfrm>
            <a:off x="4327535" y="4813723"/>
            <a:ext cx="4748034" cy="2492991"/>
            <a:chOff x="577621" y="2357504"/>
            <a:chExt cx="2558947" cy="4964979"/>
          </a:xfrm>
        </p:grpSpPr>
        <p:sp>
          <p:nvSpPr>
            <p:cNvPr id="32" name="AutoShape 8"/>
            <p:cNvSpPr>
              <a:spLocks noChangeArrowheads="1"/>
            </p:cNvSpPr>
            <p:nvPr/>
          </p:nvSpPr>
          <p:spPr bwMode="gray">
            <a:xfrm>
              <a:off x="577621" y="2357504"/>
              <a:ext cx="2543175" cy="1852519"/>
            </a:xfrm>
            <a:prstGeom prst="roundRect">
              <a:avLst>
                <a:gd name="adj" fmla="val 126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ru-RU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4" name="Text Box 18"/>
            <p:cNvSpPr txBox="1">
              <a:spLocks noChangeArrowheads="1"/>
            </p:cNvSpPr>
            <p:nvPr/>
          </p:nvSpPr>
          <p:spPr bwMode="white">
            <a:xfrm>
              <a:off x="616373" y="2357506"/>
              <a:ext cx="2520195" cy="496497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ru-RU" sz="2400" b="1" dirty="0">
                  <a:latin typeface="Times New Roman" pitchFamily="18" charset="0"/>
                  <a:cs typeface="Times New Roman" pitchFamily="18" charset="0"/>
                </a:rPr>
                <a:t>Раскрыто </a:t>
              </a:r>
              <a:r>
                <a:rPr lang="ru-RU" sz="2400" b="1" dirty="0" smtClean="0">
                  <a:latin typeface="Times New Roman" pitchFamily="18" charset="0"/>
                  <a:cs typeface="Times New Roman" pitchFamily="18" charset="0"/>
                </a:rPr>
                <a:t>224 преступления</a:t>
              </a:r>
              <a:endParaRPr lang="ru-RU" sz="2400" b="1" dirty="0">
                <a:latin typeface="Times New Roman" pitchFamily="18" charset="0"/>
                <a:cs typeface="Times New Roman" pitchFamily="18" charset="0"/>
              </a:endParaRPr>
            </a:p>
            <a:p>
              <a:pPr algn="ctr">
                <a:spcBef>
                  <a:spcPts val="0"/>
                </a:spcBef>
              </a:pPr>
              <a:r>
                <a:rPr lang="ru-RU" sz="2400" b="1" dirty="0" smtClean="0">
                  <a:latin typeface="Times New Roman" pitchFamily="18" charset="0"/>
                  <a:cs typeface="Times New Roman" pitchFamily="18" charset="0"/>
                </a:rPr>
                <a:t>(+9,5%, </a:t>
              </a:r>
              <a:r>
                <a:rPr lang="ru-RU" sz="2400" b="1" dirty="0">
                  <a:latin typeface="Times New Roman" pitchFamily="18" charset="0"/>
                  <a:cs typeface="Times New Roman" pitchFamily="18" charset="0"/>
                </a:rPr>
                <a:t>АППГ </a:t>
              </a:r>
              <a:r>
                <a:rPr lang="ru-RU" sz="2400" b="1" dirty="0" smtClean="0">
                  <a:latin typeface="Times New Roman" pitchFamily="18" charset="0"/>
                  <a:cs typeface="Times New Roman" pitchFamily="18" charset="0"/>
                </a:rPr>
                <a:t>– 198</a:t>
              </a:r>
              <a:r>
                <a:rPr lang="ru-RU" sz="2400" b="1" dirty="0">
                  <a:latin typeface="Times New Roman" pitchFamily="18" charset="0"/>
                  <a:cs typeface="Times New Roman" pitchFamily="18" charset="0"/>
                </a:rPr>
                <a:t>)</a:t>
              </a:r>
            </a:p>
            <a:p>
              <a:pPr algn="ctr">
                <a:spcBef>
                  <a:spcPct val="50000"/>
                </a:spcBef>
              </a:pPr>
              <a:endParaRPr lang="ru-RU" sz="2400" b="1" dirty="0" smtClean="0">
                <a:latin typeface="Times New Roman" pitchFamily="18" charset="0"/>
                <a:cs typeface="Times New Roman" pitchFamily="18" charset="0"/>
              </a:endParaRPr>
            </a:p>
            <a:p>
              <a:pPr algn="ctr">
                <a:spcBef>
                  <a:spcPct val="50000"/>
                </a:spcBef>
              </a:pPr>
              <a:endParaRPr lang="ru-RU" sz="2400" b="1" dirty="0" smtClean="0">
                <a:latin typeface="Times New Roman" pitchFamily="18" charset="0"/>
                <a:cs typeface="Times New Roman" pitchFamily="18" charset="0"/>
              </a:endParaRPr>
            </a:p>
            <a:p>
              <a:pPr algn="ctr">
                <a:spcBef>
                  <a:spcPct val="50000"/>
                </a:spcBef>
              </a:pPr>
              <a:endParaRPr lang="en-US" sz="24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7" name="Овал 4"/>
          <p:cNvSpPr/>
          <p:nvPr/>
        </p:nvSpPr>
        <p:spPr>
          <a:xfrm>
            <a:off x="5722909" y="1563781"/>
            <a:ext cx="2451439" cy="735246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13792" tIns="113792" rIns="113792" bIns="113792" numCol="1" spcCol="1270" anchor="ctr" anchorCtr="1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600" b="1" kern="1200" dirty="0" smtClean="0"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5735" y="1916832"/>
            <a:ext cx="4231799" cy="4313686"/>
          </a:xfrm>
          <a:prstGeom prst="rect">
            <a:avLst/>
          </a:prstGeom>
        </p:spPr>
      </p:pic>
      <p:grpSp>
        <p:nvGrpSpPr>
          <p:cNvPr id="14" name="Группа 13"/>
          <p:cNvGrpSpPr/>
          <p:nvPr/>
        </p:nvGrpSpPr>
        <p:grpSpPr>
          <a:xfrm>
            <a:off x="4327534" y="2180923"/>
            <a:ext cx="4683463" cy="1754326"/>
            <a:chOff x="464548" y="1325558"/>
            <a:chExt cx="2656248" cy="5802948"/>
          </a:xfrm>
        </p:grpSpPr>
        <p:sp>
          <p:nvSpPr>
            <p:cNvPr id="16" name="AutoShape 8"/>
            <p:cNvSpPr>
              <a:spLocks noChangeArrowheads="1"/>
            </p:cNvSpPr>
            <p:nvPr/>
          </p:nvSpPr>
          <p:spPr bwMode="gray">
            <a:xfrm>
              <a:off x="464548" y="1325561"/>
              <a:ext cx="2656248" cy="5449378"/>
            </a:xfrm>
            <a:prstGeom prst="roundRect">
              <a:avLst>
                <a:gd name="adj" fmla="val 126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ru-RU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" name="Text Box 18"/>
            <p:cNvSpPr txBox="1">
              <a:spLocks noChangeArrowheads="1"/>
            </p:cNvSpPr>
            <p:nvPr/>
          </p:nvSpPr>
          <p:spPr bwMode="white">
            <a:xfrm>
              <a:off x="500671" y="1325558"/>
              <a:ext cx="2565409" cy="580294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sz="2400" b="1" dirty="0" smtClean="0">
                  <a:latin typeface="Times New Roman" pitchFamily="18" charset="0"/>
                  <a:cs typeface="Times New Roman" pitchFamily="18" charset="0"/>
                </a:rPr>
                <a:t>Изъято из оборота </a:t>
              </a:r>
              <a:br>
                <a:rPr lang="ru-RU" sz="2400" b="1" dirty="0" smtClean="0">
                  <a:latin typeface="Times New Roman" pitchFamily="18" charset="0"/>
                  <a:cs typeface="Times New Roman" pitchFamily="18" charset="0"/>
                </a:rPr>
              </a:br>
              <a:r>
                <a:rPr lang="ru-RU" sz="2400" b="1" dirty="0" smtClean="0">
                  <a:latin typeface="Times New Roman" pitchFamily="18" charset="0"/>
                  <a:cs typeface="Times New Roman" pitchFamily="18" charset="0"/>
                </a:rPr>
                <a:t>более 13 кг (АППГ – 7кг 805гр) наркотических средств</a:t>
              </a:r>
            </a:p>
            <a:p>
              <a:pPr algn="ctr">
                <a:spcBef>
                  <a:spcPct val="50000"/>
                </a:spcBef>
              </a:pPr>
              <a:endParaRPr lang="en-US" sz="24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4147604953"/>
      </p:ext>
    </p:extLst>
  </p:cSld>
  <p:clrMapOvr>
    <a:masterClrMapping/>
  </p:clrMapOvr>
  <p:transition advClick="0">
    <p:wedg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23794" y="54453"/>
            <a:ext cx="9377428" cy="492443"/>
          </a:xfrm>
          <a:prstGeom prst="rect">
            <a:avLst/>
          </a:prstGeom>
          <a:gradFill>
            <a:gsLst>
              <a:gs pos="0">
                <a:schemeClr val="dk2">
                  <a:tint val="40000"/>
                  <a:satMod val="350000"/>
                </a:schemeClr>
              </a:gs>
              <a:gs pos="0">
                <a:schemeClr val="dk2">
                  <a:tint val="40000"/>
                  <a:satMod val="350000"/>
                </a:schemeClr>
              </a:gs>
              <a:gs pos="76000">
                <a:schemeClr val="dk2">
                  <a:tint val="40000"/>
                  <a:satMod val="350000"/>
                  <a:alpha val="81000"/>
                </a:schemeClr>
              </a:gs>
              <a:gs pos="40000">
                <a:schemeClr val="dk2">
                  <a:tint val="45000"/>
                  <a:shade val="99000"/>
                  <a:satMod val="350000"/>
                </a:schemeClr>
              </a:gs>
              <a:gs pos="100000">
                <a:schemeClr val="dk2">
                  <a:shade val="20000"/>
                  <a:satMod val="255000"/>
                </a:schemeClr>
              </a:gs>
            </a:gsLst>
            <a:path path="circle">
              <a:fillToRect l="100000" t="100000"/>
            </a:path>
          </a:gradFill>
          <a:effectLst>
            <a:outerShdw blurRad="40000" dist="23000" dir="5400000" rotWithShape="0">
              <a:srgbClr val="000000">
                <a:alpha val="35000"/>
              </a:srgbClr>
            </a:outerShdw>
            <a:softEdge rad="317500"/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0" h="0"/>
          </a:sp3d>
        </p:spPr>
        <p:style>
          <a:lnRef idx="0">
            <a:schemeClr val="accent1"/>
          </a:lnRef>
          <a:fillRef idx="1002">
            <a:schemeClr val="dk2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</a:t>
            </a:r>
            <a:r>
              <a:rPr lang="ru-RU" sz="2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УМВД России по г. Сыктывкару                     </a:t>
            </a:r>
            <a:endParaRPr lang="ru-RU" sz="2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068" y="43481"/>
            <a:ext cx="1491961" cy="866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043608" y="770485"/>
            <a:ext cx="7285413" cy="35719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Bef>
                <a:spcPts val="600"/>
              </a:spcBef>
              <a:spcAft>
                <a:spcPts val="600"/>
              </a:spcAft>
            </a:pPr>
            <a:endParaRPr lang="ru-RU" sz="2800" b="1" cap="none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  <a:p>
            <a:pPr algn="ctr" fontAlgn="auto">
              <a:spcBef>
                <a:spcPts val="600"/>
              </a:spcBef>
              <a:spcAft>
                <a:spcPts val="600"/>
              </a:spcAft>
            </a:pPr>
            <a:r>
              <a:rPr lang="ru-RU" sz="2800" b="1" cap="none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Незаконный оборот наркотических средств</a:t>
            </a:r>
            <a:endParaRPr lang="ru-RU" sz="2800" b="1" cap="none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  <p:grpSp>
        <p:nvGrpSpPr>
          <p:cNvPr id="31" name="Группа 30"/>
          <p:cNvGrpSpPr/>
          <p:nvPr/>
        </p:nvGrpSpPr>
        <p:grpSpPr>
          <a:xfrm>
            <a:off x="296473" y="1972383"/>
            <a:ext cx="4283553" cy="1528625"/>
            <a:chOff x="577621" y="2357502"/>
            <a:chExt cx="2543175" cy="2941295"/>
          </a:xfrm>
        </p:grpSpPr>
        <p:sp>
          <p:nvSpPr>
            <p:cNvPr id="32" name="AutoShape 8"/>
            <p:cNvSpPr>
              <a:spLocks noChangeArrowheads="1"/>
            </p:cNvSpPr>
            <p:nvPr/>
          </p:nvSpPr>
          <p:spPr bwMode="gray">
            <a:xfrm>
              <a:off x="577621" y="2357502"/>
              <a:ext cx="2543175" cy="2941295"/>
            </a:xfrm>
            <a:prstGeom prst="roundRect">
              <a:avLst>
                <a:gd name="adj" fmla="val 126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ru-RU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4" name="Text Box 18"/>
            <p:cNvSpPr txBox="1">
              <a:spLocks noChangeArrowheads="1"/>
            </p:cNvSpPr>
            <p:nvPr/>
          </p:nvSpPr>
          <p:spPr bwMode="white">
            <a:xfrm>
              <a:off x="630725" y="2669521"/>
              <a:ext cx="2475658" cy="230960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sz="2400" b="1" dirty="0" smtClean="0">
                  <a:latin typeface="Times New Roman" pitchFamily="18" charset="0"/>
                  <a:cs typeface="Times New Roman" pitchFamily="18" charset="0"/>
                </a:rPr>
                <a:t>Составлено 362 протокола об административных правонарушениях</a:t>
              </a:r>
              <a:endParaRPr lang="en-US" sz="24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7" name="Овал 4"/>
          <p:cNvSpPr/>
          <p:nvPr/>
        </p:nvSpPr>
        <p:spPr>
          <a:xfrm>
            <a:off x="5722909" y="1563781"/>
            <a:ext cx="2451439" cy="735246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13792" tIns="113792" rIns="113792" bIns="113792" numCol="1" spcCol="1270" anchor="ctr" anchorCtr="1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600" b="1" kern="1200" dirty="0" smtClean="0"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AutoShape 5"/>
          <p:cNvSpPr>
            <a:spLocks noChangeArrowheads="1"/>
          </p:cNvSpPr>
          <p:nvPr/>
        </p:nvSpPr>
        <p:spPr bwMode="auto">
          <a:xfrm>
            <a:off x="4875637" y="4885605"/>
            <a:ext cx="3874758" cy="1641317"/>
          </a:xfrm>
          <a:prstGeom prst="roundRect">
            <a:avLst>
              <a:gd name="adj" fmla="val 16667"/>
            </a:avLst>
          </a:prstGeom>
          <a:solidFill>
            <a:schemeClr val="accent2">
              <a:lumMod val="40000"/>
              <a:lumOff val="60000"/>
            </a:schemeClr>
          </a:solidFill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>
              <a:lnSpc>
                <a:spcPct val="100000"/>
              </a:lnSpc>
              <a:spcBef>
                <a:spcPct val="0"/>
              </a:spcBef>
            </a:pPr>
            <a:endParaRPr lang="en-US" sz="2000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72264" y="5068076"/>
            <a:ext cx="36815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175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(АППГ –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158) лиц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привлечено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к уголовной ответственности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2436" y="3724521"/>
            <a:ext cx="4078778" cy="31334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29113" y="1972382"/>
            <a:ext cx="3782609" cy="2709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90420940"/>
      </p:ext>
    </p:extLst>
  </p:cSld>
  <p:clrMapOvr>
    <a:masterClrMapping/>
  </p:clrMapOvr>
  <p:transition advClick="0">
    <p:wedg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536" y="1469343"/>
            <a:ext cx="8208912" cy="5339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123794" y="54453"/>
            <a:ext cx="9377428" cy="492443"/>
          </a:xfrm>
          <a:prstGeom prst="rect">
            <a:avLst/>
          </a:prstGeom>
          <a:gradFill>
            <a:gsLst>
              <a:gs pos="0">
                <a:schemeClr val="dk2">
                  <a:tint val="40000"/>
                  <a:satMod val="350000"/>
                </a:schemeClr>
              </a:gs>
              <a:gs pos="0">
                <a:schemeClr val="dk2">
                  <a:tint val="40000"/>
                  <a:satMod val="350000"/>
                </a:schemeClr>
              </a:gs>
              <a:gs pos="76000">
                <a:schemeClr val="dk2">
                  <a:tint val="40000"/>
                  <a:satMod val="350000"/>
                  <a:alpha val="81000"/>
                </a:schemeClr>
              </a:gs>
              <a:gs pos="40000">
                <a:schemeClr val="dk2">
                  <a:tint val="45000"/>
                  <a:shade val="99000"/>
                  <a:satMod val="350000"/>
                </a:schemeClr>
              </a:gs>
              <a:gs pos="100000">
                <a:schemeClr val="dk2">
                  <a:shade val="20000"/>
                  <a:satMod val="255000"/>
                </a:schemeClr>
              </a:gs>
            </a:gsLst>
            <a:path path="circle">
              <a:fillToRect l="100000" t="100000"/>
            </a:path>
          </a:gradFill>
          <a:effectLst>
            <a:outerShdw blurRad="40000" dist="23000" dir="5400000" rotWithShape="0">
              <a:srgbClr val="000000">
                <a:alpha val="35000"/>
              </a:srgbClr>
            </a:outerShdw>
            <a:softEdge rad="317500"/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0" h="0"/>
          </a:sp3d>
        </p:spPr>
        <p:style>
          <a:lnRef idx="0">
            <a:schemeClr val="accent1"/>
          </a:lnRef>
          <a:fillRef idx="1002">
            <a:schemeClr val="dk2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</a:t>
            </a:r>
            <a:r>
              <a:rPr lang="ru-RU" sz="2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УМВД России по г. Сыктывкару                     </a:t>
            </a:r>
            <a:endParaRPr lang="ru-RU" sz="2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068" y="43481"/>
            <a:ext cx="1491961" cy="866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977508" y="829524"/>
            <a:ext cx="5629158" cy="35719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Bef>
                <a:spcPts val="600"/>
              </a:spcBef>
              <a:spcAft>
                <a:spcPts val="600"/>
              </a:spcAft>
            </a:pPr>
            <a:r>
              <a:rPr lang="ru-RU" sz="2800" b="1" cap="none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Подростковая преступность </a:t>
            </a:r>
            <a:endParaRPr lang="ru-RU" sz="2800" b="1" cap="none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  <p:sp>
        <p:nvSpPr>
          <p:cNvPr id="65" name="Freeform 5"/>
          <p:cNvSpPr>
            <a:spLocks/>
          </p:cNvSpPr>
          <p:nvPr/>
        </p:nvSpPr>
        <p:spPr bwMode="gray">
          <a:xfrm>
            <a:off x="508720" y="1537099"/>
            <a:ext cx="3622053" cy="1638247"/>
          </a:xfrm>
          <a:custGeom>
            <a:avLst/>
            <a:gdLst/>
            <a:ahLst/>
            <a:cxnLst>
              <a:cxn ang="0">
                <a:pos x="303" y="1008"/>
              </a:cxn>
              <a:cxn ang="0">
                <a:pos x="1299" y="1008"/>
              </a:cxn>
              <a:cxn ang="0">
                <a:pos x="1296" y="315"/>
              </a:cxn>
              <a:cxn ang="0">
                <a:pos x="942" y="0"/>
              </a:cxn>
              <a:cxn ang="0">
                <a:pos x="3" y="0"/>
              </a:cxn>
              <a:cxn ang="0">
                <a:pos x="0" y="723"/>
              </a:cxn>
              <a:cxn ang="0">
                <a:pos x="303" y="1008"/>
              </a:cxn>
            </a:cxnLst>
            <a:rect l="0" t="0" r="r" b="b"/>
            <a:pathLst>
              <a:path w="1299" h="1008">
                <a:moveTo>
                  <a:pt x="303" y="1008"/>
                </a:moveTo>
                <a:cubicBezTo>
                  <a:pt x="801" y="1008"/>
                  <a:pt x="1299" y="1008"/>
                  <a:pt x="1299" y="1008"/>
                </a:cubicBezTo>
                <a:cubicBezTo>
                  <a:pt x="1299" y="1008"/>
                  <a:pt x="1297" y="661"/>
                  <a:pt x="1296" y="315"/>
                </a:cubicBezTo>
                <a:cubicBezTo>
                  <a:pt x="1290" y="150"/>
                  <a:pt x="1161" y="0"/>
                  <a:pt x="942" y="0"/>
                </a:cubicBezTo>
                <a:cubicBezTo>
                  <a:pt x="472" y="0"/>
                  <a:pt x="3" y="0"/>
                  <a:pt x="3" y="0"/>
                </a:cubicBezTo>
                <a:cubicBezTo>
                  <a:pt x="3" y="0"/>
                  <a:pt x="1" y="361"/>
                  <a:pt x="0" y="723"/>
                </a:cubicBezTo>
                <a:cubicBezTo>
                  <a:pt x="0" y="915"/>
                  <a:pt x="144" y="1002"/>
                  <a:pt x="303" y="1008"/>
                </a:cubicBezTo>
                <a:close/>
              </a:path>
            </a:pathLst>
          </a:custGeom>
          <a:solidFill>
            <a:srgbClr val="CCFF99"/>
          </a:solidFill>
          <a:ln w="28575" cmpd="sng">
            <a:solidFill>
              <a:srgbClr val="F8F8F8"/>
            </a:solidFill>
            <a:round/>
            <a:headEnd/>
            <a:tailEnd/>
          </a:ln>
          <a:effectLst>
            <a:outerShdw dist="107763" dir="2700000" algn="ctr" rotWithShape="0">
              <a:srgbClr val="1C1C1C">
                <a:alpha val="50000"/>
              </a:srgb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  <p:txBody>
          <a:bodyPr/>
          <a:lstStyle/>
          <a:p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66" name="Text Box 8"/>
          <p:cNvSpPr txBox="1">
            <a:spLocks noChangeArrowheads="1"/>
          </p:cNvSpPr>
          <p:nvPr/>
        </p:nvSpPr>
        <p:spPr bwMode="white">
          <a:xfrm>
            <a:off x="776911" y="1537099"/>
            <a:ext cx="3328673" cy="156966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147 преступлений совершены подростками 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(-8,1%, АППГ – 160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en-US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Стрелка вверх 67"/>
          <p:cNvSpPr/>
          <p:nvPr/>
        </p:nvSpPr>
        <p:spPr>
          <a:xfrm rot="10800000">
            <a:off x="286989" y="1604309"/>
            <a:ext cx="536178" cy="1519139"/>
          </a:xfrm>
          <a:prstGeom prst="upArrow">
            <a:avLst/>
          </a:prstGeom>
          <a:solidFill>
            <a:schemeClr val="accent3">
              <a:lumMod val="75000"/>
            </a:schemeClr>
          </a:solidFill>
          <a:ln w="57150">
            <a:solidFill>
              <a:schemeClr val="tx1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 prst="relaxedInset"/>
            </a:sp3d>
          </a:bodyPr>
          <a:lstStyle/>
          <a:p>
            <a:pPr algn="ctr"/>
            <a:endParaRPr lang="ru-RU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47604953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23794" y="54453"/>
            <a:ext cx="9377428" cy="492443"/>
          </a:xfrm>
          <a:prstGeom prst="rect">
            <a:avLst/>
          </a:prstGeom>
          <a:gradFill>
            <a:gsLst>
              <a:gs pos="0">
                <a:schemeClr val="dk2">
                  <a:tint val="40000"/>
                  <a:satMod val="350000"/>
                </a:schemeClr>
              </a:gs>
              <a:gs pos="0">
                <a:schemeClr val="dk2">
                  <a:tint val="40000"/>
                  <a:satMod val="350000"/>
                </a:schemeClr>
              </a:gs>
              <a:gs pos="76000">
                <a:schemeClr val="dk2">
                  <a:tint val="40000"/>
                  <a:satMod val="350000"/>
                  <a:alpha val="81000"/>
                </a:schemeClr>
              </a:gs>
              <a:gs pos="40000">
                <a:schemeClr val="dk2">
                  <a:tint val="45000"/>
                  <a:shade val="99000"/>
                  <a:satMod val="350000"/>
                </a:schemeClr>
              </a:gs>
              <a:gs pos="100000">
                <a:schemeClr val="dk2">
                  <a:shade val="20000"/>
                  <a:satMod val="255000"/>
                </a:schemeClr>
              </a:gs>
            </a:gsLst>
            <a:path path="circle">
              <a:fillToRect l="100000" t="100000"/>
            </a:path>
          </a:gradFill>
          <a:effectLst>
            <a:outerShdw blurRad="40000" dist="23000" dir="5400000" rotWithShape="0">
              <a:srgbClr val="000000">
                <a:alpha val="35000"/>
              </a:srgbClr>
            </a:outerShdw>
            <a:softEdge rad="317500"/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0" h="0"/>
          </a:sp3d>
        </p:spPr>
        <p:style>
          <a:lnRef idx="0">
            <a:schemeClr val="accent1"/>
          </a:lnRef>
          <a:fillRef idx="1002">
            <a:schemeClr val="dk2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</a:t>
            </a:r>
            <a:r>
              <a:rPr lang="ru-RU" sz="2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УМВД России по г. Сыктывкару                     </a:t>
            </a:r>
            <a:endParaRPr lang="ru-RU" sz="2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068" y="43481"/>
            <a:ext cx="1491961" cy="866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977508" y="829524"/>
            <a:ext cx="5629158" cy="35719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Bef>
                <a:spcPts val="600"/>
              </a:spcBef>
              <a:spcAft>
                <a:spcPts val="600"/>
              </a:spcAft>
            </a:pPr>
            <a:r>
              <a:rPr lang="ru-RU" sz="2800" b="1" cap="none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endParaRPr lang="ru-RU" sz="2800" b="1" cap="none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1186714"/>
            <a:ext cx="3992892" cy="266429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60032" y="1186715"/>
            <a:ext cx="4104456" cy="266429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0993" y="4128104"/>
            <a:ext cx="3983419" cy="265878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12508" y="4128104"/>
            <a:ext cx="4104456" cy="263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31881885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23794" y="54453"/>
            <a:ext cx="9377428" cy="492443"/>
          </a:xfrm>
          <a:prstGeom prst="rect">
            <a:avLst/>
          </a:prstGeom>
          <a:gradFill>
            <a:gsLst>
              <a:gs pos="0">
                <a:schemeClr val="dk2">
                  <a:tint val="40000"/>
                  <a:satMod val="350000"/>
                </a:schemeClr>
              </a:gs>
              <a:gs pos="0">
                <a:schemeClr val="dk2">
                  <a:tint val="40000"/>
                  <a:satMod val="350000"/>
                </a:schemeClr>
              </a:gs>
              <a:gs pos="76000">
                <a:schemeClr val="dk2">
                  <a:tint val="40000"/>
                  <a:satMod val="350000"/>
                  <a:alpha val="81000"/>
                </a:schemeClr>
              </a:gs>
              <a:gs pos="40000">
                <a:schemeClr val="dk2">
                  <a:tint val="45000"/>
                  <a:shade val="99000"/>
                  <a:satMod val="350000"/>
                </a:schemeClr>
              </a:gs>
              <a:gs pos="100000">
                <a:schemeClr val="dk2">
                  <a:shade val="20000"/>
                  <a:satMod val="255000"/>
                </a:schemeClr>
              </a:gs>
            </a:gsLst>
            <a:path path="circle">
              <a:fillToRect l="100000" t="100000"/>
            </a:path>
          </a:gradFill>
          <a:effectLst>
            <a:outerShdw blurRad="40000" dist="23000" dir="5400000" rotWithShape="0">
              <a:srgbClr val="000000">
                <a:alpha val="35000"/>
              </a:srgbClr>
            </a:outerShdw>
            <a:softEdge rad="317500"/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0" h="0"/>
          </a:sp3d>
        </p:spPr>
        <p:style>
          <a:lnRef idx="0">
            <a:schemeClr val="accent1"/>
          </a:lnRef>
          <a:fillRef idx="1002">
            <a:schemeClr val="dk2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</a:t>
            </a:r>
            <a:r>
              <a:rPr lang="ru-RU" sz="2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УМВД России по г. Сыктывкару                     </a:t>
            </a:r>
            <a:endParaRPr lang="ru-RU" sz="2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068" y="43481"/>
            <a:ext cx="1491961" cy="866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29" name="Rectangle 2"/>
          <p:cNvSpPr>
            <a:spLocks noChangeArrowheads="1"/>
          </p:cNvSpPr>
          <p:nvPr/>
        </p:nvSpPr>
        <p:spPr bwMode="auto">
          <a:xfrm>
            <a:off x="852068" y="1877591"/>
            <a:ext cx="7920879" cy="143491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1" name="TextBox 30"/>
          <p:cNvSpPr txBox="1"/>
          <p:nvPr/>
        </p:nvSpPr>
        <p:spPr>
          <a:xfrm>
            <a:off x="852068" y="1941534"/>
            <a:ext cx="81369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Количество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дорожно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– транспортных происшествий снизилось на 8,9% (с 3 662 до 3 337), 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 участием детей  - на 6,8% (с 44 до 41).</a:t>
            </a:r>
          </a:p>
        </p:txBody>
      </p:sp>
      <p:sp>
        <p:nvSpPr>
          <p:cNvPr id="41" name="Заголовок 1"/>
          <p:cNvSpPr txBox="1">
            <a:spLocks/>
          </p:cNvSpPr>
          <p:nvPr/>
        </p:nvSpPr>
        <p:spPr>
          <a:xfrm>
            <a:off x="1728924" y="642918"/>
            <a:ext cx="7091548" cy="35719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Bef>
                <a:spcPts val="600"/>
              </a:spcBef>
              <a:spcAft>
                <a:spcPts val="600"/>
              </a:spcAft>
            </a:pPr>
            <a:endParaRPr lang="ru-RU" sz="2800" b="1" cap="none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  <a:p>
            <a:pPr algn="ctr" fontAlgn="auto">
              <a:spcBef>
                <a:spcPts val="600"/>
              </a:spcBef>
              <a:spcAft>
                <a:spcPts val="600"/>
              </a:spcAft>
            </a:pPr>
            <a:r>
              <a:rPr lang="ru-RU" sz="2800" b="1" cap="none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Обеспечение безопасности </a:t>
            </a:r>
            <a:br>
              <a:rPr lang="ru-RU" sz="2800" b="1" cap="none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</a:br>
            <a:r>
              <a:rPr lang="ru-RU" sz="2800" b="1" cap="none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дорожного </a:t>
            </a:r>
            <a:r>
              <a:rPr lang="ru-RU" sz="2800" b="1" cap="none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движения</a:t>
            </a:r>
          </a:p>
        </p:txBody>
      </p:sp>
      <p:sp>
        <p:nvSpPr>
          <p:cNvPr id="15" name="Стрелка вверх 14"/>
          <p:cNvSpPr/>
          <p:nvPr/>
        </p:nvSpPr>
        <p:spPr>
          <a:xfrm rot="10800000">
            <a:off x="521854" y="2168947"/>
            <a:ext cx="524387" cy="1036859"/>
          </a:xfrm>
          <a:prstGeom prst="upArrow">
            <a:avLst/>
          </a:prstGeom>
          <a:solidFill>
            <a:srgbClr val="00FF00"/>
          </a:solidFill>
          <a:ln>
            <a:solidFill>
              <a:srgbClr val="00FF00"/>
            </a:solidFill>
          </a:ln>
          <a:scene3d>
            <a:camera prst="orthographicFront"/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accent2">
                <a:shade val="60000"/>
                <a:satMod val="110000"/>
              </a:schemeClr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 prst="relaxedInset"/>
            </a:sp3d>
          </a:bodyPr>
          <a:lstStyle/>
          <a:p>
            <a:pPr algn="ctr"/>
            <a:endParaRPr lang="ru-RU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4310" y="3462857"/>
            <a:ext cx="8068637" cy="32442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423210061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23794" y="54453"/>
            <a:ext cx="9377428" cy="492443"/>
          </a:xfrm>
          <a:prstGeom prst="rect">
            <a:avLst/>
          </a:prstGeom>
          <a:gradFill>
            <a:gsLst>
              <a:gs pos="0">
                <a:schemeClr val="dk2">
                  <a:tint val="40000"/>
                  <a:satMod val="350000"/>
                </a:schemeClr>
              </a:gs>
              <a:gs pos="0">
                <a:schemeClr val="dk2">
                  <a:tint val="40000"/>
                  <a:satMod val="350000"/>
                </a:schemeClr>
              </a:gs>
              <a:gs pos="76000">
                <a:schemeClr val="dk2">
                  <a:tint val="40000"/>
                  <a:satMod val="350000"/>
                  <a:alpha val="81000"/>
                </a:schemeClr>
              </a:gs>
              <a:gs pos="40000">
                <a:schemeClr val="dk2">
                  <a:tint val="45000"/>
                  <a:shade val="99000"/>
                  <a:satMod val="350000"/>
                </a:schemeClr>
              </a:gs>
              <a:gs pos="100000">
                <a:schemeClr val="dk2">
                  <a:shade val="20000"/>
                  <a:satMod val="255000"/>
                </a:schemeClr>
              </a:gs>
            </a:gsLst>
            <a:path path="circle">
              <a:fillToRect l="100000" t="100000"/>
            </a:path>
          </a:gradFill>
          <a:effectLst>
            <a:outerShdw blurRad="40000" dist="23000" dir="5400000" rotWithShape="0">
              <a:srgbClr val="000000">
                <a:alpha val="35000"/>
              </a:srgbClr>
            </a:outerShdw>
            <a:softEdge rad="317500"/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0" h="0"/>
          </a:sp3d>
        </p:spPr>
        <p:style>
          <a:lnRef idx="0">
            <a:schemeClr val="accent1"/>
          </a:lnRef>
          <a:fillRef idx="1002">
            <a:schemeClr val="dk2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</a:t>
            </a:r>
            <a:r>
              <a:rPr lang="ru-RU" sz="2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УМВД России по г. Сыктывкару                     </a:t>
            </a:r>
            <a:endParaRPr lang="ru-RU" sz="2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068" y="43481"/>
            <a:ext cx="1491961" cy="866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977508" y="829524"/>
            <a:ext cx="5629158" cy="65526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Bef>
                <a:spcPts val="600"/>
              </a:spcBef>
              <a:spcAft>
                <a:spcPts val="600"/>
              </a:spcAft>
            </a:pPr>
            <a:r>
              <a:rPr lang="ru-RU" sz="2800" b="1" cap="none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Оказание госудасртвенных услуг</a:t>
            </a:r>
            <a:endParaRPr lang="ru-RU" sz="2800" b="1" cap="none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  <p:sp>
        <p:nvSpPr>
          <p:cNvPr id="8" name="AutoShape 6"/>
          <p:cNvSpPr>
            <a:spLocks noChangeArrowheads="1"/>
          </p:cNvSpPr>
          <p:nvPr/>
        </p:nvSpPr>
        <p:spPr bwMode="gray">
          <a:xfrm>
            <a:off x="197514" y="2872244"/>
            <a:ext cx="3960440" cy="2664296"/>
          </a:xfrm>
          <a:prstGeom prst="roundRect">
            <a:avLst>
              <a:gd name="adj" fmla="val 11921"/>
            </a:avLst>
          </a:prstGeom>
          <a:solidFill>
            <a:schemeClr val="accent2">
              <a:lumMod val="20000"/>
              <a:lumOff val="80000"/>
            </a:schemeClr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round/>
            <a:headEnd/>
            <a:tailEnd/>
          </a:ln>
          <a:effectLst>
            <a:outerShdw dist="53882" dir="2700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pPr algn="ctr"/>
            <a:endParaRPr lang="ru-RU" sz="2000" b="1" i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49542" y="3050230"/>
            <a:ext cx="345638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Сотрудниками Управления оказано </a:t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103 259 государственных услуг, из них 69 610 отделом по вопросам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миграции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83968" y="1955448"/>
            <a:ext cx="4368345" cy="44978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21619023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23794" y="54453"/>
            <a:ext cx="9377428" cy="492443"/>
          </a:xfrm>
          <a:prstGeom prst="rect">
            <a:avLst/>
          </a:prstGeom>
          <a:gradFill>
            <a:gsLst>
              <a:gs pos="0">
                <a:schemeClr val="dk2">
                  <a:tint val="40000"/>
                  <a:satMod val="350000"/>
                </a:schemeClr>
              </a:gs>
              <a:gs pos="0">
                <a:schemeClr val="dk2">
                  <a:tint val="40000"/>
                  <a:satMod val="350000"/>
                </a:schemeClr>
              </a:gs>
              <a:gs pos="76000">
                <a:schemeClr val="dk2">
                  <a:tint val="40000"/>
                  <a:satMod val="350000"/>
                  <a:alpha val="81000"/>
                </a:schemeClr>
              </a:gs>
              <a:gs pos="40000">
                <a:schemeClr val="dk2">
                  <a:tint val="45000"/>
                  <a:shade val="99000"/>
                  <a:satMod val="350000"/>
                </a:schemeClr>
              </a:gs>
              <a:gs pos="100000">
                <a:schemeClr val="dk2">
                  <a:shade val="20000"/>
                  <a:satMod val="255000"/>
                </a:schemeClr>
              </a:gs>
            </a:gsLst>
            <a:path path="circle">
              <a:fillToRect l="100000" t="100000"/>
            </a:path>
          </a:gradFill>
          <a:effectLst>
            <a:outerShdw blurRad="40000" dist="23000" dir="5400000" rotWithShape="0">
              <a:srgbClr val="000000">
                <a:alpha val="35000"/>
              </a:srgbClr>
            </a:outerShdw>
            <a:softEdge rad="317500"/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0" h="0"/>
          </a:sp3d>
        </p:spPr>
        <p:style>
          <a:lnRef idx="0">
            <a:schemeClr val="accent1"/>
          </a:lnRef>
          <a:fillRef idx="1002">
            <a:schemeClr val="dk2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</a:t>
            </a:r>
            <a:r>
              <a:rPr lang="ru-RU" sz="2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УМВД России по г. Сыктывкару                     </a:t>
            </a:r>
            <a:endParaRPr lang="ru-RU" sz="2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068" y="43481"/>
            <a:ext cx="1491961" cy="866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419203" y="886072"/>
            <a:ext cx="6786610" cy="35719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Bef>
                <a:spcPts val="600"/>
              </a:spcBef>
              <a:spcAft>
                <a:spcPts val="600"/>
              </a:spcAft>
            </a:pPr>
            <a:endParaRPr lang="ru-RU" sz="2800" b="1" cap="none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  <a:p>
            <a:pPr algn="ctr" fontAlgn="auto">
              <a:spcBef>
                <a:spcPts val="600"/>
              </a:spcBef>
              <a:spcAft>
                <a:spcPts val="600"/>
              </a:spcAft>
            </a:pPr>
            <a:r>
              <a:rPr lang="ru-RU" sz="2800" b="1" cap="none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Служба участковых </a:t>
            </a:r>
            <a:br>
              <a:rPr lang="ru-RU" sz="2800" b="1" cap="none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</a:br>
            <a:r>
              <a:rPr lang="ru-RU" sz="2800" b="1" cap="none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уполномоченных полиции</a:t>
            </a:r>
            <a:endParaRPr lang="ru-RU" sz="2800" b="1" cap="none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  <p:sp>
        <p:nvSpPr>
          <p:cNvPr id="11" name="Freeform 3"/>
          <p:cNvSpPr>
            <a:spLocks/>
          </p:cNvSpPr>
          <p:nvPr/>
        </p:nvSpPr>
        <p:spPr bwMode="gray">
          <a:xfrm flipH="1">
            <a:off x="251520" y="2060848"/>
            <a:ext cx="3960440" cy="1320244"/>
          </a:xfrm>
          <a:custGeom>
            <a:avLst/>
            <a:gdLst/>
            <a:ahLst/>
            <a:cxnLst>
              <a:cxn ang="0">
                <a:pos x="303" y="1008"/>
              </a:cxn>
              <a:cxn ang="0">
                <a:pos x="1299" y="1008"/>
              </a:cxn>
              <a:cxn ang="0">
                <a:pos x="1296" y="315"/>
              </a:cxn>
              <a:cxn ang="0">
                <a:pos x="942" y="0"/>
              </a:cxn>
              <a:cxn ang="0">
                <a:pos x="3" y="0"/>
              </a:cxn>
              <a:cxn ang="0">
                <a:pos x="0" y="723"/>
              </a:cxn>
              <a:cxn ang="0">
                <a:pos x="303" y="1008"/>
              </a:cxn>
            </a:cxnLst>
            <a:rect l="0" t="0" r="r" b="b"/>
            <a:pathLst>
              <a:path w="1299" h="1008">
                <a:moveTo>
                  <a:pt x="303" y="1008"/>
                </a:moveTo>
                <a:cubicBezTo>
                  <a:pt x="801" y="1008"/>
                  <a:pt x="1299" y="1008"/>
                  <a:pt x="1299" y="1008"/>
                </a:cubicBezTo>
                <a:cubicBezTo>
                  <a:pt x="1299" y="1008"/>
                  <a:pt x="1297" y="661"/>
                  <a:pt x="1296" y="315"/>
                </a:cubicBezTo>
                <a:cubicBezTo>
                  <a:pt x="1290" y="150"/>
                  <a:pt x="1161" y="0"/>
                  <a:pt x="942" y="0"/>
                </a:cubicBezTo>
                <a:cubicBezTo>
                  <a:pt x="472" y="0"/>
                  <a:pt x="3" y="0"/>
                  <a:pt x="3" y="0"/>
                </a:cubicBezTo>
                <a:cubicBezTo>
                  <a:pt x="3" y="0"/>
                  <a:pt x="1" y="361"/>
                  <a:pt x="0" y="723"/>
                </a:cubicBezTo>
                <a:cubicBezTo>
                  <a:pt x="0" y="915"/>
                  <a:pt x="144" y="1002"/>
                  <a:pt x="303" y="1008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28575" cmpd="sng">
            <a:solidFill>
              <a:srgbClr val="F8F8F8"/>
            </a:solidFill>
            <a:round/>
            <a:headEnd/>
            <a:tailEnd/>
          </a:ln>
          <a:effectLst>
            <a:outerShdw dist="107763" dir="2700000" algn="ctr" rotWithShape="0">
              <a:srgbClr val="1C1C1C">
                <a:alpha val="50000"/>
              </a:srgbClr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16" name="Text Box 8"/>
          <p:cNvSpPr txBox="1">
            <a:spLocks noChangeArrowheads="1"/>
          </p:cNvSpPr>
          <p:nvPr/>
        </p:nvSpPr>
        <p:spPr bwMode="white">
          <a:xfrm>
            <a:off x="340843" y="2180763"/>
            <a:ext cx="3841199" cy="120032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Рассмотрено 53 761 (+5,5%, АППГ – 50 980) </a:t>
            </a:r>
            <a:r>
              <a:rPr lang="ru-RU" sz="2400" b="1" smtClean="0">
                <a:latin typeface="Times New Roman" pitchFamily="18" charset="0"/>
                <a:cs typeface="Times New Roman" pitchFamily="18" charset="0"/>
              </a:rPr>
              <a:t>обращений </a:t>
            </a:r>
            <a:r>
              <a:rPr lang="ru-RU" sz="2400" b="1" smtClean="0">
                <a:latin typeface="Times New Roman" pitchFamily="18" charset="0"/>
                <a:cs typeface="Times New Roman" pitchFamily="18" charset="0"/>
              </a:rPr>
              <a:t>граждан</a:t>
            </a:r>
            <a:endParaRPr lang="en-US" sz="3200" b="1" dirty="0">
              <a:cs typeface="Arial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01302" y="3645024"/>
            <a:ext cx="2520280" cy="311346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92080" y="2060848"/>
            <a:ext cx="3344105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32573406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23794" y="54453"/>
            <a:ext cx="9377428" cy="492443"/>
          </a:xfrm>
          <a:prstGeom prst="rect">
            <a:avLst/>
          </a:prstGeom>
          <a:gradFill>
            <a:gsLst>
              <a:gs pos="0">
                <a:schemeClr val="dk2">
                  <a:tint val="40000"/>
                  <a:satMod val="350000"/>
                </a:schemeClr>
              </a:gs>
              <a:gs pos="0">
                <a:schemeClr val="dk2">
                  <a:tint val="40000"/>
                  <a:satMod val="350000"/>
                </a:schemeClr>
              </a:gs>
              <a:gs pos="76000">
                <a:schemeClr val="dk2">
                  <a:tint val="40000"/>
                  <a:satMod val="350000"/>
                  <a:alpha val="81000"/>
                </a:schemeClr>
              </a:gs>
              <a:gs pos="40000">
                <a:schemeClr val="dk2">
                  <a:tint val="45000"/>
                  <a:shade val="99000"/>
                  <a:satMod val="350000"/>
                </a:schemeClr>
              </a:gs>
              <a:gs pos="100000">
                <a:schemeClr val="dk2">
                  <a:shade val="20000"/>
                  <a:satMod val="255000"/>
                </a:schemeClr>
              </a:gs>
            </a:gsLst>
            <a:path path="circle">
              <a:fillToRect l="100000" t="100000"/>
            </a:path>
          </a:gradFill>
          <a:effectLst>
            <a:outerShdw blurRad="40000" dist="23000" dir="5400000" rotWithShape="0">
              <a:srgbClr val="000000">
                <a:alpha val="35000"/>
              </a:srgbClr>
            </a:outerShdw>
            <a:softEdge rad="317500"/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0" h="0"/>
          </a:sp3d>
        </p:spPr>
        <p:style>
          <a:lnRef idx="0">
            <a:schemeClr val="accent1"/>
          </a:lnRef>
          <a:fillRef idx="1002">
            <a:schemeClr val="dk2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</a:t>
            </a:r>
            <a:r>
              <a:rPr lang="ru-RU" sz="2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УМВД России по г. Сыктывкару                     </a:t>
            </a:r>
            <a:endParaRPr lang="ru-RU" sz="2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068" y="43481"/>
            <a:ext cx="1491961" cy="866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419203" y="886072"/>
            <a:ext cx="6786610" cy="35719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Bef>
                <a:spcPts val="600"/>
              </a:spcBef>
              <a:spcAft>
                <a:spcPts val="600"/>
              </a:spcAft>
            </a:pPr>
            <a:endParaRPr lang="ru-RU" sz="2800" b="1" cap="none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  <a:p>
            <a:pPr algn="ctr" fontAlgn="auto">
              <a:spcBef>
                <a:spcPts val="600"/>
              </a:spcBef>
              <a:spcAft>
                <a:spcPts val="600"/>
              </a:spcAft>
            </a:pPr>
            <a:r>
              <a:rPr lang="ru-RU" sz="2800" b="1" cap="none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Опорные пункты участковых </a:t>
            </a:r>
            <a:br>
              <a:rPr lang="ru-RU" sz="2800" b="1" cap="none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</a:br>
            <a:r>
              <a:rPr lang="ru-RU" sz="2800" b="1" cap="none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уполномоченных полиции</a:t>
            </a:r>
            <a:endParaRPr lang="ru-RU" sz="2800" b="1" cap="none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1988840"/>
            <a:ext cx="3648406" cy="273630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09304" y="1988840"/>
            <a:ext cx="3696509" cy="277238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11760" y="4282664"/>
            <a:ext cx="3829695" cy="244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51050934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23794" y="54453"/>
            <a:ext cx="9377428" cy="892552"/>
          </a:xfrm>
          <a:prstGeom prst="rect">
            <a:avLst/>
          </a:prstGeom>
          <a:gradFill>
            <a:gsLst>
              <a:gs pos="0">
                <a:schemeClr val="dk2">
                  <a:tint val="40000"/>
                  <a:satMod val="350000"/>
                </a:schemeClr>
              </a:gs>
              <a:gs pos="0">
                <a:schemeClr val="dk2">
                  <a:tint val="40000"/>
                  <a:satMod val="350000"/>
                </a:schemeClr>
              </a:gs>
              <a:gs pos="76000">
                <a:schemeClr val="dk2">
                  <a:tint val="40000"/>
                  <a:satMod val="350000"/>
                  <a:alpha val="81000"/>
                </a:schemeClr>
              </a:gs>
              <a:gs pos="40000">
                <a:schemeClr val="dk2">
                  <a:tint val="45000"/>
                  <a:shade val="99000"/>
                  <a:satMod val="350000"/>
                </a:schemeClr>
              </a:gs>
              <a:gs pos="100000">
                <a:schemeClr val="dk2">
                  <a:shade val="20000"/>
                  <a:satMod val="255000"/>
                </a:schemeClr>
              </a:gs>
            </a:gsLst>
            <a:path path="circle">
              <a:fillToRect l="100000" t="100000"/>
            </a:path>
          </a:gradFill>
          <a:effectLst>
            <a:outerShdw blurRad="40000" dist="23000" dir="5400000" rotWithShape="0">
              <a:srgbClr val="000000">
                <a:alpha val="35000"/>
              </a:srgbClr>
            </a:outerShdw>
            <a:softEdge rad="317500"/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0" h="0"/>
          </a:sp3d>
        </p:spPr>
        <p:style>
          <a:lnRef idx="0">
            <a:schemeClr val="accent1"/>
          </a:lnRef>
          <a:fillRef idx="1002">
            <a:schemeClr val="dk2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</a:t>
            </a:r>
            <a:r>
              <a:rPr lang="ru-RU" sz="2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УМВД России по г. Сыктывкару</a:t>
            </a:r>
          </a:p>
          <a:p>
            <a:r>
              <a:rPr lang="ru-RU" sz="26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</a:t>
            </a:r>
            <a:endParaRPr lang="ru-RU" sz="2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068" y="43481"/>
            <a:ext cx="1491961" cy="866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80550" y="909620"/>
            <a:ext cx="3850333" cy="253524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81576" y="3717032"/>
            <a:ext cx="4369482" cy="280831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9192" y="909620"/>
            <a:ext cx="4116784" cy="2543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34614230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1124744"/>
            <a:ext cx="8460432" cy="495348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" y="6027027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ИТОГИ ОПЕРАТИВНО – СЛУЖЕБНОЙ ДЕЯТЕЛЬНОСТИ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ЗА 12 МЕСЯЦЕВ 2022 ГОДА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3794" y="54453"/>
            <a:ext cx="9377428" cy="892552"/>
          </a:xfrm>
          <a:prstGeom prst="rect">
            <a:avLst/>
          </a:prstGeom>
          <a:gradFill>
            <a:gsLst>
              <a:gs pos="0">
                <a:schemeClr val="dk2">
                  <a:tint val="40000"/>
                  <a:satMod val="350000"/>
                </a:schemeClr>
              </a:gs>
              <a:gs pos="0">
                <a:schemeClr val="dk2">
                  <a:tint val="40000"/>
                  <a:satMod val="350000"/>
                </a:schemeClr>
              </a:gs>
              <a:gs pos="76000">
                <a:schemeClr val="dk2">
                  <a:tint val="40000"/>
                  <a:satMod val="350000"/>
                  <a:alpha val="81000"/>
                </a:schemeClr>
              </a:gs>
              <a:gs pos="40000">
                <a:schemeClr val="dk2">
                  <a:tint val="45000"/>
                  <a:shade val="99000"/>
                  <a:satMod val="350000"/>
                </a:schemeClr>
              </a:gs>
              <a:gs pos="100000">
                <a:schemeClr val="dk2">
                  <a:shade val="20000"/>
                  <a:satMod val="255000"/>
                </a:schemeClr>
              </a:gs>
            </a:gsLst>
            <a:path path="circle">
              <a:fillToRect l="100000" t="100000"/>
            </a:path>
          </a:gradFill>
          <a:effectLst>
            <a:outerShdw blurRad="40000" dist="23000" dir="5400000" rotWithShape="0">
              <a:srgbClr val="000000">
                <a:alpha val="35000"/>
              </a:srgbClr>
            </a:outerShdw>
            <a:softEdge rad="317500"/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0" h="0"/>
          </a:sp3d>
        </p:spPr>
        <p:style>
          <a:lnRef idx="0">
            <a:schemeClr val="accent1"/>
          </a:lnRef>
          <a:fillRef idx="1002">
            <a:schemeClr val="dk2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</a:t>
            </a:r>
            <a:r>
              <a:rPr lang="ru-RU" sz="2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УМВД России по г. Сыктывкару</a:t>
            </a:r>
          </a:p>
          <a:p>
            <a:r>
              <a:rPr lang="ru-RU" sz="26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</a:t>
            </a:r>
            <a:endParaRPr lang="ru-RU" sz="2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068" y="43481"/>
            <a:ext cx="1491961" cy="866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xmlns="" val="1981736372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23794" y="54453"/>
            <a:ext cx="9377428" cy="430887"/>
          </a:xfrm>
          <a:prstGeom prst="rect">
            <a:avLst/>
          </a:prstGeom>
          <a:gradFill>
            <a:gsLst>
              <a:gs pos="0">
                <a:schemeClr val="dk2">
                  <a:tint val="40000"/>
                  <a:satMod val="350000"/>
                </a:schemeClr>
              </a:gs>
              <a:gs pos="0">
                <a:schemeClr val="dk2">
                  <a:tint val="40000"/>
                  <a:satMod val="350000"/>
                </a:schemeClr>
              </a:gs>
              <a:gs pos="76000">
                <a:schemeClr val="dk2">
                  <a:tint val="40000"/>
                  <a:satMod val="350000"/>
                  <a:alpha val="81000"/>
                </a:schemeClr>
              </a:gs>
              <a:gs pos="40000">
                <a:schemeClr val="dk2">
                  <a:tint val="45000"/>
                  <a:shade val="99000"/>
                  <a:satMod val="350000"/>
                </a:schemeClr>
              </a:gs>
              <a:gs pos="100000">
                <a:schemeClr val="dk2">
                  <a:shade val="20000"/>
                  <a:satMod val="255000"/>
                </a:schemeClr>
              </a:gs>
            </a:gsLst>
            <a:path path="circle">
              <a:fillToRect l="100000" t="100000"/>
            </a:path>
          </a:gradFill>
          <a:effectLst>
            <a:outerShdw blurRad="40000" dist="23000" dir="5400000" rotWithShape="0">
              <a:srgbClr val="000000">
                <a:alpha val="35000"/>
              </a:srgbClr>
            </a:outerShdw>
            <a:softEdge rad="317500"/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0" h="0"/>
          </a:sp3d>
        </p:spPr>
        <p:style>
          <a:lnRef idx="0">
            <a:schemeClr val="accent1"/>
          </a:lnRef>
          <a:fillRef idx="1002">
            <a:schemeClr val="dk2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</a:t>
            </a:r>
            <a:r>
              <a:rPr lang="ru-RU" sz="2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УМВД России по г. Сыктывкару                     </a:t>
            </a:r>
            <a:endParaRPr lang="ru-RU" sz="2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068" y="43481"/>
            <a:ext cx="1491961" cy="866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685681" y="762457"/>
            <a:ext cx="6786610" cy="35719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800" b="1" cap="none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Состояние </a:t>
            </a:r>
            <a:r>
              <a:rPr lang="ru-RU" sz="2800" b="1" cap="none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преступности </a:t>
            </a:r>
            <a:br>
              <a:rPr lang="ru-RU" sz="2800" b="1" cap="none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</a:br>
            <a:r>
              <a:rPr lang="ru-RU" sz="2800" b="1" cap="none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в г</a:t>
            </a:r>
            <a:r>
              <a:rPr lang="ru-RU" sz="2800" b="1" cap="none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. Сыктывкаре</a:t>
            </a:r>
            <a:endParaRPr lang="ru-RU" sz="2800" b="1" cap="none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  <p:grpSp>
        <p:nvGrpSpPr>
          <p:cNvPr id="18" name="Группа 17"/>
          <p:cNvGrpSpPr/>
          <p:nvPr/>
        </p:nvGrpSpPr>
        <p:grpSpPr>
          <a:xfrm>
            <a:off x="330151" y="1733860"/>
            <a:ext cx="4197887" cy="1618018"/>
            <a:chOff x="609600" y="2057400"/>
            <a:chExt cx="2543175" cy="1600200"/>
          </a:xfrm>
        </p:grpSpPr>
        <p:sp>
          <p:nvSpPr>
            <p:cNvPr id="19" name="AutoShape 8"/>
            <p:cNvSpPr>
              <a:spLocks noChangeArrowheads="1"/>
            </p:cNvSpPr>
            <p:nvPr/>
          </p:nvSpPr>
          <p:spPr bwMode="gray">
            <a:xfrm>
              <a:off x="609600" y="2057400"/>
              <a:ext cx="2543175" cy="1600200"/>
            </a:xfrm>
            <a:prstGeom prst="roundRect">
              <a:avLst>
                <a:gd name="adj" fmla="val 126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ru-RU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" name="AutoShape 9"/>
            <p:cNvSpPr>
              <a:spLocks noChangeArrowheads="1"/>
            </p:cNvSpPr>
            <p:nvPr/>
          </p:nvSpPr>
          <p:spPr bwMode="gray">
            <a:xfrm>
              <a:off x="609601" y="3008982"/>
              <a:ext cx="2506092" cy="543524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  <a:effectLst>
              <a:prstShdw prst="shdw18" dist="17961" dir="13500000">
                <a:srgbClr val="FFFFFF">
                  <a:gamma/>
                  <a:shade val="60000"/>
                  <a:invGamma/>
                </a:srgbClr>
              </a:prstShdw>
            </a:effectLst>
          </p:spPr>
          <p:txBody>
            <a:bodyPr wrap="none" anchor="ctr"/>
            <a:lstStyle/>
            <a:p>
              <a:pPr algn="ctr"/>
              <a:r>
                <a:rPr lang="ru-RU" sz="2400" b="1" i="1" dirty="0" smtClean="0">
                  <a:latin typeface="Times New Roman" pitchFamily="18" charset="0"/>
                  <a:cs typeface="Times New Roman" pitchFamily="18" charset="0"/>
                </a:rPr>
                <a:t>92 410 (</a:t>
              </a:r>
              <a:r>
                <a:rPr lang="ru-RU" sz="2400" b="1" dirty="0" smtClean="0">
                  <a:latin typeface="Times New Roman" pitchFamily="18" charset="0"/>
                  <a:cs typeface="Times New Roman" pitchFamily="18" charset="0"/>
                </a:rPr>
                <a:t>+3,3%, АППГ – 89 472</a:t>
              </a:r>
              <a:r>
                <a:rPr lang="ru-RU" sz="2400" b="1" i="1" dirty="0" smtClean="0">
                  <a:latin typeface="Times New Roman" pitchFamily="18" charset="0"/>
                  <a:cs typeface="Times New Roman" pitchFamily="18" charset="0"/>
                </a:rPr>
                <a:t>)</a:t>
              </a:r>
              <a:endParaRPr lang="ru-RU" sz="2400" b="1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1" name="Text Box 18"/>
            <p:cNvSpPr txBox="1">
              <a:spLocks noChangeArrowheads="1"/>
            </p:cNvSpPr>
            <p:nvPr/>
          </p:nvSpPr>
          <p:spPr bwMode="white">
            <a:xfrm>
              <a:off x="845851" y="2098551"/>
              <a:ext cx="2097596" cy="82184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sz="2400" b="1" dirty="0" smtClean="0">
                  <a:latin typeface="Times New Roman" pitchFamily="18" charset="0"/>
                  <a:cs typeface="Times New Roman" pitchFamily="18" charset="0"/>
                </a:rPr>
                <a:t>Поступило заявлений и сообщений</a:t>
              </a:r>
              <a:endParaRPr lang="en-US" sz="24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4798128" y="1733860"/>
            <a:ext cx="4112669" cy="1618018"/>
            <a:chOff x="609600" y="2057400"/>
            <a:chExt cx="2543175" cy="1600200"/>
          </a:xfrm>
        </p:grpSpPr>
        <p:sp>
          <p:nvSpPr>
            <p:cNvPr id="17" name="AutoShape 8"/>
            <p:cNvSpPr>
              <a:spLocks noChangeArrowheads="1"/>
            </p:cNvSpPr>
            <p:nvPr/>
          </p:nvSpPr>
          <p:spPr bwMode="gray">
            <a:xfrm>
              <a:off x="609600" y="2057400"/>
              <a:ext cx="2543175" cy="1600200"/>
            </a:xfrm>
            <a:prstGeom prst="roundRect">
              <a:avLst>
                <a:gd name="adj" fmla="val 126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ru-RU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2" name="AutoShape 9"/>
            <p:cNvSpPr>
              <a:spLocks noChangeArrowheads="1"/>
            </p:cNvSpPr>
            <p:nvPr/>
          </p:nvSpPr>
          <p:spPr bwMode="gray">
            <a:xfrm>
              <a:off x="673893" y="3008982"/>
              <a:ext cx="2408238" cy="48860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  <a:effectLst>
              <a:prstShdw prst="shdw18" dist="17961" dir="13500000">
                <a:srgbClr val="FFFFFF">
                  <a:gamma/>
                  <a:shade val="60000"/>
                  <a:invGamma/>
                </a:srgbClr>
              </a:prstShdw>
            </a:effectLst>
          </p:spPr>
          <p:txBody>
            <a:bodyPr wrap="none" anchor="ctr"/>
            <a:lstStyle/>
            <a:p>
              <a:pPr algn="ctr"/>
              <a:r>
                <a:rPr lang="ru-RU" sz="2400" b="1" i="1" dirty="0" smtClean="0">
                  <a:latin typeface="Times New Roman" pitchFamily="18" charset="0"/>
                  <a:cs typeface="Times New Roman" pitchFamily="18" charset="0"/>
                </a:rPr>
                <a:t>4 847 (</a:t>
              </a:r>
              <a:r>
                <a:rPr lang="ru-RU" sz="2400" b="1" dirty="0" smtClean="0">
                  <a:latin typeface="Times New Roman" pitchFamily="18" charset="0"/>
                  <a:cs typeface="Times New Roman" pitchFamily="18" charset="0"/>
                </a:rPr>
                <a:t>+7,4%, АППГ – 4 514</a:t>
              </a:r>
              <a:r>
                <a:rPr lang="ru-RU" sz="2400" b="1" i="1" dirty="0" smtClean="0">
                  <a:latin typeface="Times New Roman" pitchFamily="18" charset="0"/>
                  <a:cs typeface="Times New Roman" pitchFamily="18" charset="0"/>
                </a:rPr>
                <a:t>)</a:t>
              </a:r>
              <a:endParaRPr lang="ru-RU" sz="2400" b="1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3" name="Text Box 18"/>
            <p:cNvSpPr txBox="1">
              <a:spLocks noChangeArrowheads="1"/>
            </p:cNvSpPr>
            <p:nvPr/>
          </p:nvSpPr>
          <p:spPr bwMode="white">
            <a:xfrm>
              <a:off x="916900" y="2094547"/>
              <a:ext cx="1960364" cy="107521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sz="2400" b="1" smtClean="0">
                  <a:latin typeface="Times New Roman" pitchFamily="18" charset="0"/>
                  <a:cs typeface="Times New Roman" pitchFamily="18" charset="0"/>
                </a:rPr>
                <a:t>Зарегистрировано преступлений</a:t>
              </a:r>
              <a:endParaRPr lang="en-US" sz="24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23728" y="3455641"/>
            <a:ext cx="5051753" cy="33678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Стрелка вверх 1"/>
          <p:cNvSpPr/>
          <p:nvPr/>
        </p:nvSpPr>
        <p:spPr>
          <a:xfrm>
            <a:off x="255044" y="1733860"/>
            <a:ext cx="389967" cy="924617"/>
          </a:xfrm>
          <a:prstGeom prst="upArrow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трелка вверх 24"/>
          <p:cNvSpPr/>
          <p:nvPr/>
        </p:nvSpPr>
        <p:spPr>
          <a:xfrm>
            <a:off x="4815349" y="1771421"/>
            <a:ext cx="389967" cy="924617"/>
          </a:xfrm>
          <a:prstGeom prst="upArrow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47604953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23794" y="54453"/>
            <a:ext cx="9377428" cy="492443"/>
          </a:xfrm>
          <a:prstGeom prst="rect">
            <a:avLst/>
          </a:prstGeom>
          <a:gradFill>
            <a:gsLst>
              <a:gs pos="0">
                <a:schemeClr val="dk2">
                  <a:tint val="40000"/>
                  <a:satMod val="350000"/>
                </a:schemeClr>
              </a:gs>
              <a:gs pos="0">
                <a:schemeClr val="dk2">
                  <a:tint val="40000"/>
                  <a:satMod val="350000"/>
                </a:schemeClr>
              </a:gs>
              <a:gs pos="76000">
                <a:schemeClr val="dk2">
                  <a:tint val="40000"/>
                  <a:satMod val="350000"/>
                  <a:alpha val="81000"/>
                </a:schemeClr>
              </a:gs>
              <a:gs pos="40000">
                <a:schemeClr val="dk2">
                  <a:tint val="45000"/>
                  <a:shade val="99000"/>
                  <a:satMod val="350000"/>
                </a:schemeClr>
              </a:gs>
              <a:gs pos="100000">
                <a:schemeClr val="dk2">
                  <a:shade val="20000"/>
                  <a:satMod val="255000"/>
                </a:schemeClr>
              </a:gs>
            </a:gsLst>
            <a:path path="circle">
              <a:fillToRect l="100000" t="100000"/>
            </a:path>
          </a:gradFill>
          <a:effectLst>
            <a:outerShdw blurRad="40000" dist="23000" dir="5400000" rotWithShape="0">
              <a:srgbClr val="000000">
                <a:alpha val="35000"/>
              </a:srgbClr>
            </a:outerShdw>
            <a:softEdge rad="317500"/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0" h="0"/>
          </a:sp3d>
        </p:spPr>
        <p:style>
          <a:lnRef idx="0">
            <a:schemeClr val="accent1"/>
          </a:lnRef>
          <a:fillRef idx="1002">
            <a:schemeClr val="dk2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</a:t>
            </a:r>
            <a:r>
              <a:rPr lang="ru-RU" sz="2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УМВД России по г. Сыктывкару                     </a:t>
            </a:r>
            <a:endParaRPr lang="ru-RU" sz="2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068" y="43481"/>
            <a:ext cx="1491961" cy="866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728924" y="909071"/>
            <a:ext cx="6786610" cy="35719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Bef>
                <a:spcPts val="600"/>
              </a:spcBef>
              <a:spcAft>
                <a:spcPts val="600"/>
              </a:spcAft>
            </a:pPr>
            <a:r>
              <a:rPr lang="ru-RU" sz="2800" b="1" cap="none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Состояние </a:t>
            </a:r>
            <a:r>
              <a:rPr lang="ru-RU" sz="2800" b="1" cap="none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преступности </a:t>
            </a:r>
          </a:p>
          <a:p>
            <a:pPr algn="ctr" fontAlgn="auto">
              <a:spcBef>
                <a:spcPts val="600"/>
              </a:spcBef>
              <a:spcAft>
                <a:spcPts val="600"/>
              </a:spcAft>
            </a:pPr>
            <a:r>
              <a:rPr lang="ru-RU" sz="2800" b="1" cap="none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в г</a:t>
            </a:r>
            <a:r>
              <a:rPr lang="ru-RU" sz="2800" b="1" cap="none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. Сыктывкаре</a:t>
            </a:r>
            <a:endParaRPr lang="ru-RU" sz="2800" b="1" cap="none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  <p:sp>
        <p:nvSpPr>
          <p:cNvPr id="14" name="AutoShape 6"/>
          <p:cNvSpPr>
            <a:spLocks noChangeArrowheads="1"/>
          </p:cNvSpPr>
          <p:nvPr/>
        </p:nvSpPr>
        <p:spPr bwMode="gray">
          <a:xfrm>
            <a:off x="227994" y="4379183"/>
            <a:ext cx="3766086" cy="1498087"/>
          </a:xfrm>
          <a:prstGeom prst="roundRect">
            <a:avLst>
              <a:gd name="adj" fmla="val 11921"/>
            </a:avLst>
          </a:prstGeom>
          <a:solidFill>
            <a:schemeClr val="accent2">
              <a:lumMod val="20000"/>
              <a:lumOff val="80000"/>
            </a:schemeClr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round/>
            <a:headEnd/>
            <a:tailEnd/>
          </a:ln>
          <a:effectLst>
            <a:outerShdw dist="53882" dir="2700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pPr algn="ctr"/>
            <a:endParaRPr lang="ru-RU" sz="2000" b="1" i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44148" y="4528063"/>
            <a:ext cx="34563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Установлено 1993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ица, совершивших преступления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289297" y="1969238"/>
            <a:ext cx="3766087" cy="1925760"/>
            <a:chOff x="577621" y="2147509"/>
            <a:chExt cx="2543175" cy="2606989"/>
          </a:xfrm>
        </p:grpSpPr>
        <p:sp>
          <p:nvSpPr>
            <p:cNvPr id="13" name="AutoShape 8"/>
            <p:cNvSpPr>
              <a:spLocks noChangeArrowheads="1"/>
            </p:cNvSpPr>
            <p:nvPr/>
          </p:nvSpPr>
          <p:spPr bwMode="gray">
            <a:xfrm>
              <a:off x="577621" y="2147509"/>
              <a:ext cx="2543175" cy="2606989"/>
            </a:xfrm>
            <a:prstGeom prst="roundRect">
              <a:avLst>
                <a:gd name="adj" fmla="val 126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ru-RU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" name="AutoShape 9"/>
            <p:cNvSpPr>
              <a:spLocks noChangeArrowheads="1"/>
            </p:cNvSpPr>
            <p:nvPr/>
          </p:nvSpPr>
          <p:spPr bwMode="gray">
            <a:xfrm>
              <a:off x="645089" y="3839338"/>
              <a:ext cx="2408238" cy="669046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  <a:effectLst>
              <a:prstShdw prst="shdw18" dist="17961" dir="13500000">
                <a:srgbClr val="FFFFFF">
                  <a:gamma/>
                  <a:shade val="60000"/>
                  <a:invGamma/>
                </a:srgbClr>
              </a:prstShdw>
            </a:effectLst>
          </p:spPr>
          <p:txBody>
            <a:bodyPr wrap="none" anchor="ctr"/>
            <a:lstStyle/>
            <a:p>
              <a:pPr algn="ctr"/>
              <a:endParaRPr lang="ru-RU" sz="2400" b="1" dirty="0" smtClean="0"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r>
                <a:rPr lang="ru-RU" sz="2400" b="1" dirty="0" smtClean="0">
                  <a:latin typeface="Times New Roman" pitchFamily="18" charset="0"/>
                  <a:cs typeface="Times New Roman" pitchFamily="18" charset="0"/>
                </a:rPr>
                <a:t>56,1% (АППГ – 55,5%)</a:t>
              </a:r>
            </a:p>
            <a:p>
              <a:pPr algn="ctr"/>
              <a:endParaRPr lang="ru-RU" sz="2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" name="Text Box 18"/>
            <p:cNvSpPr txBox="1">
              <a:spLocks noChangeArrowheads="1"/>
            </p:cNvSpPr>
            <p:nvPr/>
          </p:nvSpPr>
          <p:spPr bwMode="white">
            <a:xfrm>
              <a:off x="577621" y="2153941"/>
              <a:ext cx="2460381" cy="162494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sz="2400" b="1" smtClean="0">
                  <a:latin typeface="Times New Roman" pitchFamily="18" charset="0"/>
                  <a:cs typeface="Times New Roman" pitchFamily="18" charset="0"/>
                </a:rPr>
                <a:t>Доля раскрытых преступлений от зарегистрированных</a:t>
              </a:r>
              <a:endParaRPr lang="en-US" sz="24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55976" y="1772816"/>
            <a:ext cx="4322589" cy="42572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5033861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edg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23794" y="54453"/>
            <a:ext cx="9377428" cy="492443"/>
          </a:xfrm>
          <a:prstGeom prst="rect">
            <a:avLst/>
          </a:prstGeom>
          <a:gradFill>
            <a:gsLst>
              <a:gs pos="0">
                <a:schemeClr val="dk2">
                  <a:tint val="40000"/>
                  <a:satMod val="350000"/>
                </a:schemeClr>
              </a:gs>
              <a:gs pos="0">
                <a:schemeClr val="dk2">
                  <a:tint val="40000"/>
                  <a:satMod val="350000"/>
                </a:schemeClr>
              </a:gs>
              <a:gs pos="76000">
                <a:schemeClr val="dk2">
                  <a:tint val="40000"/>
                  <a:satMod val="350000"/>
                  <a:alpha val="81000"/>
                </a:schemeClr>
              </a:gs>
              <a:gs pos="40000">
                <a:schemeClr val="dk2">
                  <a:tint val="45000"/>
                  <a:shade val="99000"/>
                  <a:satMod val="350000"/>
                </a:schemeClr>
              </a:gs>
              <a:gs pos="100000">
                <a:schemeClr val="dk2">
                  <a:shade val="20000"/>
                  <a:satMod val="255000"/>
                </a:schemeClr>
              </a:gs>
            </a:gsLst>
            <a:path path="circle">
              <a:fillToRect l="100000" t="100000"/>
            </a:path>
          </a:gradFill>
          <a:effectLst>
            <a:outerShdw blurRad="40000" dist="23000" dir="5400000" rotWithShape="0">
              <a:srgbClr val="000000">
                <a:alpha val="35000"/>
              </a:srgbClr>
            </a:outerShdw>
            <a:softEdge rad="317500"/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0" h="0"/>
          </a:sp3d>
        </p:spPr>
        <p:style>
          <a:lnRef idx="0">
            <a:schemeClr val="accent1"/>
          </a:lnRef>
          <a:fillRef idx="1002">
            <a:schemeClr val="dk2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</a:t>
            </a:r>
            <a:r>
              <a:rPr lang="ru-RU" sz="2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УМВД России по г. Сыктывкару                     </a:t>
            </a:r>
            <a:endParaRPr lang="ru-RU" sz="2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068" y="43481"/>
            <a:ext cx="1491961" cy="866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728924" y="909071"/>
            <a:ext cx="6786610" cy="35719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Bef>
                <a:spcPts val="600"/>
              </a:spcBef>
              <a:spcAft>
                <a:spcPts val="600"/>
              </a:spcAft>
            </a:pPr>
            <a:r>
              <a:rPr lang="ru-RU" sz="2800" b="1" cap="none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Состояние </a:t>
            </a:r>
            <a:r>
              <a:rPr lang="ru-RU" sz="2800" b="1" cap="none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преступности </a:t>
            </a:r>
            <a:br>
              <a:rPr lang="ru-RU" sz="2800" b="1" cap="none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</a:br>
            <a:r>
              <a:rPr lang="ru-RU" sz="2800" b="1" cap="none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в г</a:t>
            </a:r>
            <a:r>
              <a:rPr lang="ru-RU" sz="2800" b="1" cap="none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. Сыктывкаре</a:t>
            </a:r>
            <a:endParaRPr lang="ru-RU" sz="2800" b="1" cap="none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  <p:graphicFrame>
        <p:nvGraphicFramePr>
          <p:cNvPr id="23" name="Схема 22"/>
          <p:cNvGraphicFramePr/>
          <p:nvPr>
            <p:extLst>
              <p:ext uri="{D42A27DB-BD31-4B8C-83A1-F6EECF244321}">
                <p14:modId xmlns:p14="http://schemas.microsoft.com/office/powerpoint/2010/main" xmlns="" val="592050786"/>
              </p:ext>
            </p:extLst>
          </p:nvPr>
        </p:nvGraphicFramePr>
        <p:xfrm>
          <a:off x="4477540" y="1916833"/>
          <a:ext cx="4486948" cy="7920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24" name="Схема 23"/>
          <p:cNvGraphicFramePr/>
          <p:nvPr>
            <p:extLst>
              <p:ext uri="{D42A27DB-BD31-4B8C-83A1-F6EECF244321}">
                <p14:modId xmlns:p14="http://schemas.microsoft.com/office/powerpoint/2010/main" xmlns="" val="1702778522"/>
              </p:ext>
            </p:extLst>
          </p:nvPr>
        </p:nvGraphicFramePr>
        <p:xfrm>
          <a:off x="4477540" y="2924944"/>
          <a:ext cx="4486948" cy="7329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17467" y="3873886"/>
            <a:ext cx="3715595" cy="27234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 xmlns="">
                  <a14:imgLayer r:embed="rId1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8330" y="1811773"/>
            <a:ext cx="3942593" cy="2788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21" name="Схема 20"/>
          <p:cNvGraphicFramePr/>
          <p:nvPr>
            <p:extLst>
              <p:ext uri="{D42A27DB-BD31-4B8C-83A1-F6EECF244321}">
                <p14:modId xmlns:p14="http://schemas.microsoft.com/office/powerpoint/2010/main" xmlns="" val="4012884118"/>
              </p:ext>
            </p:extLst>
          </p:nvPr>
        </p:nvGraphicFramePr>
        <p:xfrm>
          <a:off x="313270" y="4709839"/>
          <a:ext cx="4486948" cy="7920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6" r:lo="rId17" r:qs="rId18" r:cs="rId19"/>
          </a:graphicData>
        </a:graphic>
      </p:graphicFrame>
      <p:graphicFrame>
        <p:nvGraphicFramePr>
          <p:cNvPr id="22" name="Схема 21"/>
          <p:cNvGraphicFramePr/>
          <p:nvPr>
            <p:extLst>
              <p:ext uri="{D42A27DB-BD31-4B8C-83A1-F6EECF244321}">
                <p14:modId xmlns:p14="http://schemas.microsoft.com/office/powerpoint/2010/main" xmlns="" val="515308527"/>
              </p:ext>
            </p:extLst>
          </p:nvPr>
        </p:nvGraphicFramePr>
        <p:xfrm>
          <a:off x="325560" y="5693557"/>
          <a:ext cx="4486948" cy="7920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1" r:lo="rId22" r:qs="rId23" r:cs="rId24"/>
          </a:graphicData>
        </a:graphic>
      </p:graphicFrame>
    </p:spTree>
    <p:extLst>
      <p:ext uri="{BB962C8B-B14F-4D97-AF65-F5344CB8AC3E}">
        <p14:creationId xmlns:p14="http://schemas.microsoft.com/office/powerpoint/2010/main" xmlns="" val="2495861278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23794" y="54453"/>
            <a:ext cx="9377428" cy="492443"/>
          </a:xfrm>
          <a:prstGeom prst="rect">
            <a:avLst/>
          </a:prstGeom>
          <a:gradFill>
            <a:gsLst>
              <a:gs pos="0">
                <a:schemeClr val="dk2">
                  <a:tint val="40000"/>
                  <a:satMod val="350000"/>
                </a:schemeClr>
              </a:gs>
              <a:gs pos="0">
                <a:schemeClr val="dk2">
                  <a:tint val="40000"/>
                  <a:satMod val="350000"/>
                </a:schemeClr>
              </a:gs>
              <a:gs pos="76000">
                <a:schemeClr val="dk2">
                  <a:tint val="40000"/>
                  <a:satMod val="350000"/>
                  <a:alpha val="81000"/>
                </a:schemeClr>
              </a:gs>
              <a:gs pos="40000">
                <a:schemeClr val="dk2">
                  <a:tint val="45000"/>
                  <a:shade val="99000"/>
                  <a:satMod val="350000"/>
                </a:schemeClr>
              </a:gs>
              <a:gs pos="100000">
                <a:schemeClr val="dk2">
                  <a:shade val="20000"/>
                  <a:satMod val="255000"/>
                </a:schemeClr>
              </a:gs>
            </a:gsLst>
            <a:path path="circle">
              <a:fillToRect l="100000" t="100000"/>
            </a:path>
          </a:gradFill>
          <a:effectLst>
            <a:outerShdw blurRad="40000" dist="23000" dir="5400000" rotWithShape="0">
              <a:srgbClr val="000000">
                <a:alpha val="35000"/>
              </a:srgbClr>
            </a:outerShdw>
            <a:softEdge rad="317500"/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0" h="0"/>
          </a:sp3d>
        </p:spPr>
        <p:style>
          <a:lnRef idx="0">
            <a:schemeClr val="accent1"/>
          </a:lnRef>
          <a:fillRef idx="1002">
            <a:schemeClr val="dk2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</a:t>
            </a:r>
            <a:r>
              <a:rPr lang="ru-RU" sz="2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УМВД России по г. Сыктывкару                     </a:t>
            </a:r>
            <a:endParaRPr lang="ru-RU" sz="2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068" y="43481"/>
            <a:ext cx="1491961" cy="866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728924" y="909071"/>
            <a:ext cx="6786610" cy="35719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Bef>
                <a:spcPts val="600"/>
              </a:spcBef>
              <a:spcAft>
                <a:spcPts val="600"/>
              </a:spcAft>
            </a:pPr>
            <a:r>
              <a:rPr lang="ru-RU" sz="2800" b="1" cap="none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Состояние </a:t>
            </a:r>
            <a:r>
              <a:rPr lang="ru-RU" sz="2800" b="1" cap="none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преступности </a:t>
            </a:r>
            <a:br>
              <a:rPr lang="ru-RU" sz="2800" b="1" cap="none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</a:br>
            <a:r>
              <a:rPr lang="ru-RU" sz="2800" b="1" cap="none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в г</a:t>
            </a:r>
            <a:r>
              <a:rPr lang="ru-RU" sz="2800" b="1" cap="none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. Сыктывкаре</a:t>
            </a:r>
            <a:endParaRPr lang="ru-RU" sz="2800" b="1" cap="none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xmlns="" val="1410984410"/>
              </p:ext>
            </p:extLst>
          </p:nvPr>
        </p:nvGraphicFramePr>
        <p:xfrm>
          <a:off x="1259632" y="1916832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1" name="Диаграмма 20"/>
          <p:cNvGraphicFramePr/>
          <p:nvPr>
            <p:extLst>
              <p:ext uri="{D42A27DB-BD31-4B8C-83A1-F6EECF244321}">
                <p14:modId xmlns:p14="http://schemas.microsoft.com/office/powerpoint/2010/main" xmlns="" val="283456737"/>
              </p:ext>
            </p:extLst>
          </p:nvPr>
        </p:nvGraphicFramePr>
        <p:xfrm>
          <a:off x="467544" y="1628436"/>
          <a:ext cx="8208912" cy="46808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xmlns="" val="1910663178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23794" y="54453"/>
            <a:ext cx="9377428" cy="492443"/>
          </a:xfrm>
          <a:prstGeom prst="rect">
            <a:avLst/>
          </a:prstGeom>
          <a:gradFill>
            <a:gsLst>
              <a:gs pos="0">
                <a:schemeClr val="dk2">
                  <a:tint val="40000"/>
                  <a:satMod val="350000"/>
                </a:schemeClr>
              </a:gs>
              <a:gs pos="0">
                <a:schemeClr val="dk2">
                  <a:tint val="40000"/>
                  <a:satMod val="350000"/>
                </a:schemeClr>
              </a:gs>
              <a:gs pos="76000">
                <a:schemeClr val="dk2">
                  <a:tint val="40000"/>
                  <a:satMod val="350000"/>
                  <a:alpha val="81000"/>
                </a:schemeClr>
              </a:gs>
              <a:gs pos="40000">
                <a:schemeClr val="dk2">
                  <a:tint val="45000"/>
                  <a:shade val="99000"/>
                  <a:satMod val="350000"/>
                </a:schemeClr>
              </a:gs>
              <a:gs pos="100000">
                <a:schemeClr val="dk2">
                  <a:shade val="20000"/>
                  <a:satMod val="255000"/>
                </a:schemeClr>
              </a:gs>
            </a:gsLst>
            <a:path path="circle">
              <a:fillToRect l="100000" t="100000"/>
            </a:path>
          </a:gradFill>
          <a:effectLst>
            <a:outerShdw blurRad="40000" dist="23000" dir="5400000" rotWithShape="0">
              <a:srgbClr val="000000">
                <a:alpha val="35000"/>
              </a:srgbClr>
            </a:outerShdw>
            <a:softEdge rad="317500"/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0" h="0"/>
          </a:sp3d>
        </p:spPr>
        <p:style>
          <a:lnRef idx="0">
            <a:schemeClr val="accent1"/>
          </a:lnRef>
          <a:fillRef idx="1002">
            <a:schemeClr val="dk2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</a:t>
            </a:r>
            <a:r>
              <a:rPr lang="ru-RU" sz="2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УМВД России по г. Сыктывкару                     </a:t>
            </a:r>
            <a:endParaRPr lang="ru-RU" sz="2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068" y="43481"/>
            <a:ext cx="1491961" cy="866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728924" y="909071"/>
            <a:ext cx="6786610" cy="35719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Bef>
                <a:spcPts val="600"/>
              </a:spcBef>
              <a:spcAft>
                <a:spcPts val="600"/>
              </a:spcAft>
            </a:pPr>
            <a:r>
              <a:rPr lang="ru-RU" sz="2800" b="1" cap="none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Преступность в сфере информационно-телекоммуникационных технологий</a:t>
            </a:r>
            <a:endParaRPr lang="ru-RU" sz="2800" b="1" cap="none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  <p:graphicFrame>
        <p:nvGraphicFramePr>
          <p:cNvPr id="25" name="Диаграмма 2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588670480"/>
              </p:ext>
            </p:extLst>
          </p:nvPr>
        </p:nvGraphicFramePr>
        <p:xfrm>
          <a:off x="683569" y="1628436"/>
          <a:ext cx="4104456" cy="48969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22229" y="1700808"/>
            <a:ext cx="3635896" cy="3744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169792741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23794" y="54453"/>
            <a:ext cx="9377428" cy="492443"/>
          </a:xfrm>
          <a:prstGeom prst="rect">
            <a:avLst/>
          </a:prstGeom>
          <a:gradFill>
            <a:gsLst>
              <a:gs pos="0">
                <a:schemeClr val="dk2">
                  <a:tint val="40000"/>
                  <a:satMod val="350000"/>
                </a:schemeClr>
              </a:gs>
              <a:gs pos="0">
                <a:schemeClr val="dk2">
                  <a:tint val="40000"/>
                  <a:satMod val="350000"/>
                </a:schemeClr>
              </a:gs>
              <a:gs pos="76000">
                <a:schemeClr val="dk2">
                  <a:tint val="40000"/>
                  <a:satMod val="350000"/>
                  <a:alpha val="81000"/>
                </a:schemeClr>
              </a:gs>
              <a:gs pos="40000">
                <a:schemeClr val="dk2">
                  <a:tint val="45000"/>
                  <a:shade val="99000"/>
                  <a:satMod val="350000"/>
                </a:schemeClr>
              </a:gs>
              <a:gs pos="100000">
                <a:schemeClr val="dk2">
                  <a:shade val="20000"/>
                  <a:satMod val="255000"/>
                </a:schemeClr>
              </a:gs>
            </a:gsLst>
            <a:path path="circle">
              <a:fillToRect l="100000" t="100000"/>
            </a:path>
          </a:gradFill>
          <a:effectLst>
            <a:outerShdw blurRad="40000" dist="23000" dir="5400000" rotWithShape="0">
              <a:srgbClr val="000000">
                <a:alpha val="35000"/>
              </a:srgbClr>
            </a:outerShdw>
            <a:softEdge rad="317500"/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0" h="0"/>
          </a:sp3d>
        </p:spPr>
        <p:style>
          <a:lnRef idx="0">
            <a:schemeClr val="accent1"/>
          </a:lnRef>
          <a:fillRef idx="1002">
            <a:schemeClr val="dk2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</a:t>
            </a:r>
            <a:r>
              <a:rPr lang="ru-RU" sz="2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УМВД России по г. Сыктывкару                     </a:t>
            </a:r>
            <a:endParaRPr lang="ru-RU" sz="2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068" y="43481"/>
            <a:ext cx="1491961" cy="866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728924" y="909071"/>
            <a:ext cx="6786610" cy="35719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Bef>
                <a:spcPts val="600"/>
              </a:spcBef>
              <a:spcAft>
                <a:spcPts val="600"/>
              </a:spcAft>
            </a:pPr>
            <a:r>
              <a:rPr lang="ru-RU" sz="2800" b="1" cap="none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Профилактика совершения преступлений </a:t>
            </a:r>
            <a:r>
              <a:rPr lang="ru-RU" sz="2800" b="1" cap="none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в сфере </a:t>
            </a:r>
            <a:r>
              <a:rPr lang="ru-RU" sz="2800" b="1" cap="none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информационно – телекоммуникационных технологий</a:t>
            </a:r>
            <a:endParaRPr lang="ru-RU" sz="2800" b="1" cap="none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  <p:sp>
        <p:nvSpPr>
          <p:cNvPr id="11" name="AutoShape 5"/>
          <p:cNvSpPr>
            <a:spLocks noChangeArrowheads="1"/>
          </p:cNvSpPr>
          <p:nvPr/>
        </p:nvSpPr>
        <p:spPr bwMode="auto">
          <a:xfrm>
            <a:off x="364656" y="1987072"/>
            <a:ext cx="4348610" cy="1873976"/>
          </a:xfrm>
          <a:prstGeom prst="roundRect">
            <a:avLst>
              <a:gd name="adj" fmla="val 16667"/>
            </a:avLst>
          </a:prstGeom>
          <a:solidFill>
            <a:schemeClr val="accent3">
              <a:lumMod val="60000"/>
              <a:lumOff val="40000"/>
            </a:schemeClr>
          </a:solidFill>
          <a:ln w="12700" algn="ctr">
            <a:solidFill>
              <a:schemeClr val="fol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lnSpc>
                <a:spcPct val="100000"/>
              </a:lnSpc>
              <a:spcBef>
                <a:spcPct val="0"/>
              </a:spcBef>
            </a:pPr>
            <a:endParaRPr lang="en-US" sz="2000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8131" y="2077561"/>
            <a:ext cx="42086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Проведен обход 71 080 квартир, вручено 45 787 памяток профилактического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характера</a:t>
            </a: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06796" y="1987072"/>
            <a:ext cx="3957692" cy="42641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AutoShape 5"/>
          <p:cNvSpPr>
            <a:spLocks noChangeArrowheads="1"/>
          </p:cNvSpPr>
          <p:nvPr/>
        </p:nvSpPr>
        <p:spPr bwMode="auto">
          <a:xfrm>
            <a:off x="278164" y="4092001"/>
            <a:ext cx="4581867" cy="1873976"/>
          </a:xfrm>
          <a:prstGeom prst="roundRect">
            <a:avLst>
              <a:gd name="adj" fmla="val 16667"/>
            </a:avLst>
          </a:prstGeom>
          <a:solidFill>
            <a:schemeClr val="accent3">
              <a:lumMod val="60000"/>
              <a:lumOff val="40000"/>
            </a:schemeClr>
          </a:solidFill>
          <a:ln w="12700" algn="ctr">
            <a:solidFill>
              <a:schemeClr val="fol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Проведены профилактические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беседы </a:t>
            </a:r>
            <a:r>
              <a:rPr lang="ru-RU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1122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организациях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4775690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23794" y="54453"/>
            <a:ext cx="9377428" cy="492443"/>
          </a:xfrm>
          <a:prstGeom prst="rect">
            <a:avLst/>
          </a:prstGeom>
          <a:gradFill>
            <a:gsLst>
              <a:gs pos="0">
                <a:schemeClr val="dk2">
                  <a:tint val="40000"/>
                  <a:satMod val="350000"/>
                </a:schemeClr>
              </a:gs>
              <a:gs pos="0">
                <a:schemeClr val="dk2">
                  <a:tint val="40000"/>
                  <a:satMod val="350000"/>
                </a:schemeClr>
              </a:gs>
              <a:gs pos="76000">
                <a:schemeClr val="dk2">
                  <a:tint val="40000"/>
                  <a:satMod val="350000"/>
                  <a:alpha val="81000"/>
                </a:schemeClr>
              </a:gs>
              <a:gs pos="40000">
                <a:schemeClr val="dk2">
                  <a:tint val="45000"/>
                  <a:shade val="99000"/>
                  <a:satMod val="350000"/>
                </a:schemeClr>
              </a:gs>
              <a:gs pos="100000">
                <a:schemeClr val="dk2">
                  <a:shade val="20000"/>
                  <a:satMod val="255000"/>
                </a:schemeClr>
              </a:gs>
            </a:gsLst>
            <a:path path="circle">
              <a:fillToRect l="100000" t="100000"/>
            </a:path>
          </a:gradFill>
          <a:effectLst>
            <a:outerShdw blurRad="40000" dist="23000" dir="5400000" rotWithShape="0">
              <a:srgbClr val="000000">
                <a:alpha val="35000"/>
              </a:srgbClr>
            </a:outerShdw>
            <a:softEdge rad="317500"/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0" h="0"/>
          </a:sp3d>
        </p:spPr>
        <p:style>
          <a:lnRef idx="0">
            <a:schemeClr val="accent1"/>
          </a:lnRef>
          <a:fillRef idx="1002">
            <a:schemeClr val="dk2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</a:t>
            </a:r>
            <a:r>
              <a:rPr lang="ru-RU" sz="2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УМВД России по г. Сыктывкару                     </a:t>
            </a:r>
            <a:endParaRPr lang="ru-RU" sz="2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068" y="43481"/>
            <a:ext cx="1491961" cy="866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728924" y="642918"/>
            <a:ext cx="6786610" cy="481826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Bef>
                <a:spcPts val="600"/>
              </a:spcBef>
              <a:spcAft>
                <a:spcPts val="600"/>
              </a:spcAft>
            </a:pPr>
            <a:r>
              <a:rPr lang="ru-RU" sz="2800" b="1" cap="none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Преступность в общественных местах</a:t>
            </a:r>
            <a:endParaRPr lang="ru-RU" sz="2800" b="1" cap="none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  <p:sp>
        <p:nvSpPr>
          <p:cNvPr id="31" name="AutoShape 5"/>
          <p:cNvSpPr>
            <a:spLocks noChangeArrowheads="1"/>
          </p:cNvSpPr>
          <p:nvPr/>
        </p:nvSpPr>
        <p:spPr bwMode="auto">
          <a:xfrm>
            <a:off x="395536" y="1462846"/>
            <a:ext cx="4464496" cy="1822138"/>
          </a:xfrm>
          <a:prstGeom prst="roundRect">
            <a:avLst>
              <a:gd name="adj" fmla="val 16667"/>
            </a:avLst>
          </a:prstGeom>
          <a:solidFill>
            <a:schemeClr val="accent3">
              <a:lumMod val="40000"/>
              <a:lumOff val="60000"/>
            </a:schemeClr>
          </a:solidFill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>
              <a:lnSpc>
                <a:spcPct val="100000"/>
              </a:lnSpc>
              <a:spcBef>
                <a:spcPct val="0"/>
              </a:spcBef>
            </a:pPr>
            <a:endParaRPr lang="en-US" sz="2000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39552" y="1825570"/>
            <a:ext cx="417646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 общественных местах и 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на улицах: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1477 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(+7,6%, АППГ – 1373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600" b="1" i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7524" y="3623086"/>
            <a:ext cx="4680520" cy="29275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92080" y="1664804"/>
            <a:ext cx="3428953" cy="3240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Стрелка вверх 3"/>
          <p:cNvSpPr/>
          <p:nvPr/>
        </p:nvSpPr>
        <p:spPr>
          <a:xfrm>
            <a:off x="207984" y="1428566"/>
            <a:ext cx="576064" cy="1741746"/>
          </a:xfrm>
          <a:prstGeom prst="upArrow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7561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edg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Воздушный поток">
    <a:dk1>
      <a:sysClr val="windowText" lastClr="000000"/>
    </a:dk1>
    <a:lt1>
      <a:sysClr val="window" lastClr="FFFFFF"/>
    </a:lt1>
    <a:dk2>
      <a:srgbClr val="212745"/>
    </a:dk2>
    <a:lt2>
      <a:srgbClr val="B4DCFA"/>
    </a:lt2>
    <a:accent1>
      <a:srgbClr val="4E67C8"/>
    </a:accent1>
    <a:accent2>
      <a:srgbClr val="5ECCF3"/>
    </a:accent2>
    <a:accent3>
      <a:srgbClr val="A7EA52"/>
    </a:accent3>
    <a:accent4>
      <a:srgbClr val="5DCEAF"/>
    </a:accent4>
    <a:accent5>
      <a:srgbClr val="FF8021"/>
    </a:accent5>
    <a:accent6>
      <a:srgbClr val="F14124"/>
    </a:accent6>
    <a:hlink>
      <a:srgbClr val="56C7AA"/>
    </a:hlink>
    <a:folHlink>
      <a:srgbClr val="59A8D1"/>
    </a:folHlink>
  </a:clrScheme>
</a:themeOverride>
</file>

<file path=ppt/theme/themeOverride2.xml><?xml version="1.0" encoding="utf-8"?>
<a:themeOverride xmlns:a="http://schemas.openxmlformats.org/drawingml/2006/main">
  <a:clrScheme name="Воздушный поток">
    <a:dk1>
      <a:sysClr val="windowText" lastClr="000000"/>
    </a:dk1>
    <a:lt1>
      <a:sysClr val="window" lastClr="FFFFFF"/>
    </a:lt1>
    <a:dk2>
      <a:srgbClr val="212745"/>
    </a:dk2>
    <a:lt2>
      <a:srgbClr val="B4DCFA"/>
    </a:lt2>
    <a:accent1>
      <a:srgbClr val="4E67C8"/>
    </a:accent1>
    <a:accent2>
      <a:srgbClr val="5ECCF3"/>
    </a:accent2>
    <a:accent3>
      <a:srgbClr val="A7EA52"/>
    </a:accent3>
    <a:accent4>
      <a:srgbClr val="5DCEAF"/>
    </a:accent4>
    <a:accent5>
      <a:srgbClr val="FF8021"/>
    </a:accent5>
    <a:accent6>
      <a:srgbClr val="F14124"/>
    </a:accent6>
    <a:hlink>
      <a:srgbClr val="56C7AA"/>
    </a:hlink>
    <a:folHlink>
      <a:srgbClr val="59A8D1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10898</TotalTime>
  <Words>437</Words>
  <Application>Microsoft Office PowerPoint</Application>
  <PresentationFormat>Экран (4:3)</PresentationFormat>
  <Paragraphs>103</Paragraphs>
  <Slides>20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Воздушный поток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</vt:vector>
  </TitlesOfParts>
  <Company>ГУВД МО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Рачев Дмитрий Николаевич</dc:creator>
  <cp:lastModifiedBy>МедиаРезерв</cp:lastModifiedBy>
  <cp:revision>1015</cp:revision>
  <cp:lastPrinted>2023-02-14T15:17:35Z</cp:lastPrinted>
  <dcterms:created xsi:type="dcterms:W3CDTF">2007-02-02T14:24:54Z</dcterms:created>
  <dcterms:modified xsi:type="dcterms:W3CDTF">2023-02-17T06:30:36Z</dcterms:modified>
</cp:coreProperties>
</file>