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4" r:id="rId1"/>
  </p:sldMasterIdLst>
  <p:notesMasterIdLst>
    <p:notesMasterId r:id="rId22"/>
  </p:notesMasterIdLst>
  <p:handoutMasterIdLst>
    <p:handoutMasterId r:id="rId23"/>
  </p:handoutMasterIdLst>
  <p:sldIdLst>
    <p:sldId id="623" r:id="rId2"/>
    <p:sldId id="753" r:id="rId3"/>
    <p:sldId id="689" r:id="rId4"/>
    <p:sldId id="743" r:id="rId5"/>
    <p:sldId id="741" r:id="rId6"/>
    <p:sldId id="725" r:id="rId7"/>
    <p:sldId id="733" r:id="rId8"/>
    <p:sldId id="742" r:id="rId9"/>
    <p:sldId id="706" r:id="rId10"/>
    <p:sldId id="711" r:id="rId11"/>
    <p:sldId id="746" r:id="rId12"/>
    <p:sldId id="694" r:id="rId13"/>
    <p:sldId id="747" r:id="rId14"/>
    <p:sldId id="695" r:id="rId15"/>
    <p:sldId id="754" r:id="rId16"/>
    <p:sldId id="752" r:id="rId17"/>
    <p:sldId id="748" r:id="rId18"/>
    <p:sldId id="734" r:id="rId19"/>
    <p:sldId id="750" r:id="rId20"/>
    <p:sldId id="75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99"/>
    <a:srgbClr val="FF9900"/>
    <a:srgbClr val="FFFFFF"/>
    <a:srgbClr val="4BFF21"/>
    <a:srgbClr val="CCFF99"/>
    <a:srgbClr val="FF7C80"/>
    <a:srgbClr val="FF9966"/>
    <a:srgbClr val="F52BD8"/>
    <a:srgbClr val="DA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3" autoAdjust="0"/>
    <p:restoredTop sz="94614" autoAdjust="0"/>
  </p:normalViewPr>
  <p:slideViewPr>
    <p:cSldViewPr>
      <p:cViewPr varScale="1">
        <p:scale>
          <a:sx n="106" d="100"/>
          <a:sy n="106" d="100"/>
        </p:scale>
        <p:origin x="19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2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95000"/>
                    </a:schemeClr>
                  </a:gs>
                  <a:gs pos="100000">
                    <a:schemeClr val="accent1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95000"/>
                    </a:schemeClr>
                  </a:gs>
                  <a:gs pos="100000">
                    <a:schemeClr val="accent3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95000"/>
                    </a:schemeClr>
                  </a:gs>
                  <a:gs pos="100000">
                    <a:schemeClr val="accent4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24,8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30,3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322536287391068"/>
                  <c:y val="4.06288641205379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44,9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27247557288956"/>
                      <c:h val="0.1341524378728462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Кражи</c:v>
                </c:pt>
                <c:pt idx="1">
                  <c:v>Мошенничества</c:v>
                </c:pt>
                <c:pt idx="2">
                  <c:v>Иное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24.8</c:v>
                </c:pt>
                <c:pt idx="1">
                  <c:v>30.3</c:v>
                </c:pt>
                <c:pt idx="2">
                  <c:v>44.9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>
                <a:effectLst/>
              </a:rPr>
              <a:t>Удельный вес от общего числа зарегистрированных преступлений</a:t>
            </a:r>
            <a:endParaRPr lang="ru-RU">
              <a:effectLst/>
            </a:endParaRPr>
          </a:p>
        </c:rich>
      </c:tx>
      <c:layout>
        <c:manualLayout>
          <c:xMode val="edge"/>
          <c:yMode val="edge"/>
          <c:x val="0.10667307334614669"/>
          <c:y val="1.9966334977455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9820406307479283E-2"/>
          <c:y val="0.27520265043925946"/>
          <c:w val="0.90818484303635272"/>
          <c:h val="0.57528723223625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367840"/>
        <c:axId val="352368232"/>
      </c:barChart>
      <c:catAx>
        <c:axId val="35236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368232"/>
        <c:crosses val="autoZero"/>
        <c:auto val="1"/>
        <c:lblAlgn val="ctr"/>
        <c:lblOffset val="100"/>
        <c:noMultiLvlLbl val="0"/>
      </c:catAx>
      <c:valAx>
        <c:axId val="352368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36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Подделка, сбыт поддельных документов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-47,5%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Ang="0" custScaleX="169764" custScaleY="181036" custLinFactNeighborX="-14852" custLinFactNeighborY="-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7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 custScaleX="143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7AD0AC9F-E4A2-43DB-A319-F384132D1EC5}" type="presOf" srcId="{0C7B5983-A4A6-4117-A7BD-83987F3EF023}" destId="{F9832C6F-CEF7-405F-9011-7A77465BDF54}" srcOrd="0" destOrd="0" presId="urn:microsoft.com/office/officeart/2005/8/layout/hChevron3"/>
    <dgm:cxn modelId="{6F5EAD2E-2472-408E-BB11-7CB34EE41CF7}" type="presOf" srcId="{0BE18C24-6305-4063-A53D-08DB566F8112}" destId="{3BCDD94D-E430-4917-83FE-9D543541C6ED}" srcOrd="0" destOrd="0" presId="urn:microsoft.com/office/officeart/2005/8/layout/hChevron3"/>
    <dgm:cxn modelId="{30EC4B8B-EF3D-4A11-8135-53E37522DDF7}" type="presOf" srcId="{C0DE1C99-3179-40E9-93D8-6000AA0F5F4E}" destId="{793135ED-0C44-4FB0-B4F6-897995651512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F1A85E1F-BFBC-4B40-9186-F875CFB6F946}" type="presOf" srcId="{F2EDAE19-F94E-4CB0-B74A-7D3916E390CD}" destId="{A67760B7-5EAF-48EB-9D5A-7565AE90FCE6}" srcOrd="0" destOrd="0" presId="urn:microsoft.com/office/officeart/2005/8/layout/hChevron3"/>
    <dgm:cxn modelId="{96462DF6-08FD-4DAD-9F82-C3EE9F31A628}" type="presParOf" srcId="{A67760B7-5EAF-48EB-9D5A-7565AE90FCE6}" destId="{F9832C6F-CEF7-405F-9011-7A77465BDF54}" srcOrd="0" destOrd="0" presId="urn:microsoft.com/office/officeart/2005/8/layout/hChevron3"/>
    <dgm:cxn modelId="{03477B10-A340-4279-BD1E-86EFDB0B6C49}" type="presParOf" srcId="{A67760B7-5EAF-48EB-9D5A-7565AE90FCE6}" destId="{BA510F84-F4F3-4080-869B-5C78175484F0}" srcOrd="1" destOrd="0" presId="urn:microsoft.com/office/officeart/2005/8/layout/hChevron3"/>
    <dgm:cxn modelId="{8DB35957-B4F5-4DB0-88CE-DED296D623E9}" type="presParOf" srcId="{A67760B7-5EAF-48EB-9D5A-7565AE90FCE6}" destId="{3BCDD94D-E430-4917-83FE-9D543541C6ED}" srcOrd="2" destOrd="0" presId="urn:microsoft.com/office/officeart/2005/8/layout/hChevron3"/>
    <dgm:cxn modelId="{7D1AD0B1-EB82-4B23-8AC8-53CF79CF7FF8}" type="presParOf" srcId="{A67760B7-5EAF-48EB-9D5A-7565AE90FCE6}" destId="{3A4A6197-FBDD-4BE7-A325-B37C6C70A39F}" srcOrd="3" destOrd="0" presId="urn:microsoft.com/office/officeart/2005/8/layout/hChevron3"/>
    <dgm:cxn modelId="{CA375E7C-F003-488F-8954-FFB9D51C35FD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Грабеж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-37,6%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ScaleX="89678" custScaleY="158340" custLinFactNeighborX="9573" custLinFactNeighborY="-6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57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2430386C-BE87-4EC1-8E7E-35A4CCCF7B27}" type="presOf" srcId="{C0DE1C99-3179-40E9-93D8-6000AA0F5F4E}" destId="{793135ED-0C44-4FB0-B4F6-897995651512}" srcOrd="0" destOrd="0" presId="urn:microsoft.com/office/officeart/2005/8/layout/hChevron3"/>
    <dgm:cxn modelId="{79C132CE-CD7E-4934-BF00-532EBE484081}" type="presOf" srcId="{0C7B5983-A4A6-4117-A7BD-83987F3EF023}" destId="{F9832C6F-CEF7-405F-9011-7A77465BDF54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A2CE31FF-159F-4DB2-A69E-A199BA4B777B}" type="presOf" srcId="{F2EDAE19-F94E-4CB0-B74A-7D3916E390CD}" destId="{A67760B7-5EAF-48EB-9D5A-7565AE90FCE6}" srcOrd="0" destOrd="0" presId="urn:microsoft.com/office/officeart/2005/8/layout/hChevron3"/>
    <dgm:cxn modelId="{C8C33142-7D4D-4C8B-8466-01E785997ED6}" type="presOf" srcId="{0BE18C24-6305-4063-A53D-08DB566F8112}" destId="{3BCDD94D-E430-4917-83FE-9D543541C6ED}" srcOrd="0" destOrd="0" presId="urn:microsoft.com/office/officeart/2005/8/layout/hChevron3"/>
    <dgm:cxn modelId="{25FCA539-A4EE-469E-9B06-68D00FC235F5}" type="presParOf" srcId="{A67760B7-5EAF-48EB-9D5A-7565AE90FCE6}" destId="{F9832C6F-CEF7-405F-9011-7A77465BDF54}" srcOrd="0" destOrd="0" presId="urn:microsoft.com/office/officeart/2005/8/layout/hChevron3"/>
    <dgm:cxn modelId="{9C5E5CBC-1771-4DF5-9AB6-DEECE196AC42}" type="presParOf" srcId="{A67760B7-5EAF-48EB-9D5A-7565AE90FCE6}" destId="{BA510F84-F4F3-4080-869B-5C78175484F0}" srcOrd="1" destOrd="0" presId="urn:microsoft.com/office/officeart/2005/8/layout/hChevron3"/>
    <dgm:cxn modelId="{8D8054EA-25EB-4539-ABD8-ACF26ACEB3AE}" type="presParOf" srcId="{A67760B7-5EAF-48EB-9D5A-7565AE90FCE6}" destId="{3BCDD94D-E430-4917-83FE-9D543541C6ED}" srcOrd="2" destOrd="0" presId="urn:microsoft.com/office/officeart/2005/8/layout/hChevron3"/>
    <dgm:cxn modelId="{3783B9EB-0A2F-4DB8-82FF-94EDD2F76F6E}" type="presParOf" srcId="{A67760B7-5EAF-48EB-9D5A-7565AE90FCE6}" destId="{3A4A6197-FBDD-4BE7-A325-B37C6C70A39F}" srcOrd="3" destOrd="0" presId="urn:microsoft.com/office/officeart/2005/8/layout/hChevron3"/>
    <dgm:cxn modelId="{D5C50E67-FAC5-44C2-871A-88D00776584C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Кражи автомашин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-33,3%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Ang="0" custScaleX="169764" custScaleY="181036" custLinFactNeighborX="1395" custLinFactNeighborY="7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7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 custScaleX="143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9E3C3D42-8BC9-404E-AE7F-F557FE57B465}" type="presOf" srcId="{C0DE1C99-3179-40E9-93D8-6000AA0F5F4E}" destId="{793135ED-0C44-4FB0-B4F6-897995651512}" srcOrd="0" destOrd="0" presId="urn:microsoft.com/office/officeart/2005/8/layout/hChevron3"/>
    <dgm:cxn modelId="{9A1BA8F1-0AB7-424C-BEA1-9245D49E26A3}" type="presOf" srcId="{0C7B5983-A4A6-4117-A7BD-83987F3EF023}" destId="{F9832C6F-CEF7-405F-9011-7A77465BDF54}" srcOrd="0" destOrd="0" presId="urn:microsoft.com/office/officeart/2005/8/layout/hChevron3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C6A5119C-9D49-41D7-8D8E-B417F9BBC945}" type="presOf" srcId="{0BE18C24-6305-4063-A53D-08DB566F8112}" destId="{3BCDD94D-E430-4917-83FE-9D543541C6ED}" srcOrd="0" destOrd="0" presId="urn:microsoft.com/office/officeart/2005/8/layout/hChevron3"/>
    <dgm:cxn modelId="{CB1703C8-A209-426E-BD03-2A7A2E1E31B1}" type="presOf" srcId="{F2EDAE19-F94E-4CB0-B74A-7D3916E390CD}" destId="{A67760B7-5EAF-48EB-9D5A-7565AE90FCE6}" srcOrd="0" destOrd="0" presId="urn:microsoft.com/office/officeart/2005/8/layout/hChevron3"/>
    <dgm:cxn modelId="{09EE03D7-7D5B-4128-8481-C938B2B6D834}" type="presParOf" srcId="{A67760B7-5EAF-48EB-9D5A-7565AE90FCE6}" destId="{F9832C6F-CEF7-405F-9011-7A77465BDF54}" srcOrd="0" destOrd="0" presId="urn:microsoft.com/office/officeart/2005/8/layout/hChevron3"/>
    <dgm:cxn modelId="{72233324-7C99-440B-A741-BAB5046C478C}" type="presParOf" srcId="{A67760B7-5EAF-48EB-9D5A-7565AE90FCE6}" destId="{BA510F84-F4F3-4080-869B-5C78175484F0}" srcOrd="1" destOrd="0" presId="urn:microsoft.com/office/officeart/2005/8/layout/hChevron3"/>
    <dgm:cxn modelId="{6C13AC24-99D8-4DE1-93F5-017EE2E6CDF6}" type="presParOf" srcId="{A67760B7-5EAF-48EB-9D5A-7565AE90FCE6}" destId="{3BCDD94D-E430-4917-83FE-9D543541C6ED}" srcOrd="2" destOrd="0" presId="urn:microsoft.com/office/officeart/2005/8/layout/hChevron3"/>
    <dgm:cxn modelId="{EC0E5568-E76B-4C9B-8D9F-3E11302F9096}" type="presParOf" srcId="{A67760B7-5EAF-48EB-9D5A-7565AE90FCE6}" destId="{3A4A6197-FBDD-4BE7-A325-B37C6C70A39F}" srcOrd="3" destOrd="0" presId="urn:microsoft.com/office/officeart/2005/8/layout/hChevron3"/>
    <dgm:cxn modelId="{570D5D8C-4857-441D-8143-DA68BEF90F7A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Изнасилования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-16,7%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Ang="0" custScaleX="169764" custScaleY="181036" custLinFactNeighborX="-10748" custLinFactNeighborY="64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7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 custScaleX="143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05D43DF5-FF86-46B7-B295-42A5E208FAA6}" type="presOf" srcId="{C0DE1C99-3179-40E9-93D8-6000AA0F5F4E}" destId="{793135ED-0C44-4FB0-B4F6-897995651512}" srcOrd="0" destOrd="0" presId="urn:microsoft.com/office/officeart/2005/8/layout/hChevron3"/>
    <dgm:cxn modelId="{A3BAC425-F67B-4FBB-9EC9-DD827B8D228A}" type="presOf" srcId="{0C7B5983-A4A6-4117-A7BD-83987F3EF023}" destId="{F9832C6F-CEF7-405F-9011-7A77465BDF54}" srcOrd="0" destOrd="0" presId="urn:microsoft.com/office/officeart/2005/8/layout/hChevron3"/>
    <dgm:cxn modelId="{4F61F5DA-470C-401C-A9B5-DBB89AA3FAFF}" type="presOf" srcId="{F2EDAE19-F94E-4CB0-B74A-7D3916E390CD}" destId="{A67760B7-5EAF-48EB-9D5A-7565AE90FCE6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A13D63D7-60AF-4DCC-B441-AAC90BE6F9C7}" type="presOf" srcId="{0BE18C24-6305-4063-A53D-08DB566F8112}" destId="{3BCDD94D-E430-4917-83FE-9D543541C6ED}" srcOrd="0" destOrd="0" presId="urn:microsoft.com/office/officeart/2005/8/layout/hChevron3"/>
    <dgm:cxn modelId="{D8068CE5-2EF2-4360-B8B4-2D8C42149F5F}" type="presParOf" srcId="{A67760B7-5EAF-48EB-9D5A-7565AE90FCE6}" destId="{F9832C6F-CEF7-405F-9011-7A77465BDF54}" srcOrd="0" destOrd="0" presId="urn:microsoft.com/office/officeart/2005/8/layout/hChevron3"/>
    <dgm:cxn modelId="{8C572FB6-FA21-4807-A737-DAD895DFE335}" type="presParOf" srcId="{A67760B7-5EAF-48EB-9D5A-7565AE90FCE6}" destId="{BA510F84-F4F3-4080-869B-5C78175484F0}" srcOrd="1" destOrd="0" presId="urn:microsoft.com/office/officeart/2005/8/layout/hChevron3"/>
    <dgm:cxn modelId="{646FD322-9145-4741-BE39-2F0E4AAF20BC}" type="presParOf" srcId="{A67760B7-5EAF-48EB-9D5A-7565AE90FCE6}" destId="{3BCDD94D-E430-4917-83FE-9D543541C6ED}" srcOrd="2" destOrd="0" presId="urn:microsoft.com/office/officeart/2005/8/layout/hChevron3"/>
    <dgm:cxn modelId="{103F4FAC-B7C5-49F1-9F7A-F4B526E6DF78}" type="presParOf" srcId="{A67760B7-5EAF-48EB-9D5A-7565AE90FCE6}" destId="{3A4A6197-FBDD-4BE7-A325-B37C6C70A39F}" srcOrd="3" destOrd="0" presId="urn:microsoft.com/office/officeart/2005/8/layout/hChevron3"/>
    <dgm:cxn modelId="{D45F8FC0-D5C3-4B8A-886A-2B79A0650F90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0" y="0"/>
          <a:ext cx="2179537" cy="792087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Подделка, сбыт поддельных документов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981515" cy="792087"/>
      </dsp:txXfrm>
    </dsp:sp>
    <dsp:sp modelId="{3BCDD94D-E430-4917-83FE-9D543541C6ED}">
      <dsp:nvSpPr>
        <dsp:cNvPr id="0" name=""/>
        <dsp:cNvSpPr/>
      </dsp:nvSpPr>
      <dsp:spPr>
        <a:xfrm>
          <a:off x="1924953" y="139271"/>
          <a:ext cx="973412" cy="51354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1726" y="139271"/>
        <a:ext cx="459867" cy="513545"/>
      </dsp:txXfrm>
    </dsp:sp>
    <dsp:sp modelId="{793135ED-0C44-4FB0-B4F6-897995651512}">
      <dsp:nvSpPr>
        <dsp:cNvPr id="0" name=""/>
        <dsp:cNvSpPr/>
      </dsp:nvSpPr>
      <dsp:spPr>
        <a:xfrm>
          <a:off x="2641593" y="139271"/>
          <a:ext cx="1843165" cy="51354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-47,5%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8366" y="139271"/>
        <a:ext cx="1329620" cy="513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41913" y="0"/>
          <a:ext cx="1941171" cy="732919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Грабеж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13" y="0"/>
        <a:ext cx="1757941" cy="732919"/>
      </dsp:txXfrm>
    </dsp:sp>
    <dsp:sp modelId="{3BCDD94D-E430-4917-83FE-9D543541C6ED}">
      <dsp:nvSpPr>
        <dsp:cNvPr id="0" name=""/>
        <dsp:cNvSpPr/>
      </dsp:nvSpPr>
      <dsp:spPr>
        <a:xfrm>
          <a:off x="1508721" y="0"/>
          <a:ext cx="1246074" cy="73291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181" y="0"/>
        <a:ext cx="513155" cy="732919"/>
      </dsp:txXfrm>
    </dsp:sp>
    <dsp:sp modelId="{793135ED-0C44-4FB0-B4F6-897995651512}">
      <dsp:nvSpPr>
        <dsp:cNvPr id="0" name=""/>
        <dsp:cNvSpPr/>
      </dsp:nvSpPr>
      <dsp:spPr>
        <a:xfrm>
          <a:off x="2321875" y="0"/>
          <a:ext cx="2164601" cy="732919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-37,6%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8335" y="0"/>
        <a:ext cx="1431682" cy="7329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5771" y="0"/>
          <a:ext cx="2179537" cy="792087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Кражи автомашин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1" y="0"/>
        <a:ext cx="1981515" cy="792087"/>
      </dsp:txXfrm>
    </dsp:sp>
    <dsp:sp modelId="{3BCDD94D-E430-4917-83FE-9D543541C6ED}">
      <dsp:nvSpPr>
        <dsp:cNvPr id="0" name=""/>
        <dsp:cNvSpPr/>
      </dsp:nvSpPr>
      <dsp:spPr>
        <a:xfrm>
          <a:off x="1924953" y="139271"/>
          <a:ext cx="973412" cy="51354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1726" y="139271"/>
        <a:ext cx="459867" cy="513545"/>
      </dsp:txXfrm>
    </dsp:sp>
    <dsp:sp modelId="{793135ED-0C44-4FB0-B4F6-897995651512}">
      <dsp:nvSpPr>
        <dsp:cNvPr id="0" name=""/>
        <dsp:cNvSpPr/>
      </dsp:nvSpPr>
      <dsp:spPr>
        <a:xfrm>
          <a:off x="2641593" y="139271"/>
          <a:ext cx="1843165" cy="51354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-33,3%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8366" y="139271"/>
        <a:ext cx="1329620" cy="5135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0" y="0"/>
          <a:ext cx="2179537" cy="792087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Изнасилования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981515" cy="792087"/>
      </dsp:txXfrm>
    </dsp:sp>
    <dsp:sp modelId="{3BCDD94D-E430-4917-83FE-9D543541C6ED}">
      <dsp:nvSpPr>
        <dsp:cNvPr id="0" name=""/>
        <dsp:cNvSpPr/>
      </dsp:nvSpPr>
      <dsp:spPr>
        <a:xfrm>
          <a:off x="1924953" y="139271"/>
          <a:ext cx="973412" cy="51354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1726" y="139271"/>
        <a:ext cx="459867" cy="513545"/>
      </dsp:txXfrm>
    </dsp:sp>
    <dsp:sp modelId="{793135ED-0C44-4FB0-B4F6-897995651512}">
      <dsp:nvSpPr>
        <dsp:cNvPr id="0" name=""/>
        <dsp:cNvSpPr/>
      </dsp:nvSpPr>
      <dsp:spPr>
        <a:xfrm>
          <a:off x="2641593" y="139271"/>
          <a:ext cx="1843165" cy="51354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-16,7%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8366" y="139271"/>
        <a:ext cx="1329620" cy="513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DE989-56D1-4D2A-ABD7-42F74632B7C7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A18A8-0187-4D32-82EF-509EA2CF73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43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26EA5B5-9EBF-4555-B570-FA2A4BD95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47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A5B5-9EBF-4555-B570-FA2A4BD9598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4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00313-9811-4AF6-B755-DB37E0175C82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0A6DC-3C96-4C0D-AB39-E66A139ECA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525AB0-E737-42BE-B833-670002156A2A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FFEDF-F450-45B6-BA54-7767CE9978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253B2A-32B6-4A21-9D81-8B2E8C1A8225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76189-283C-4492-A54E-487512FADD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F2AD4-678B-4C00-BF65-08210AB24C77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ABE10-627C-4A69-B2D3-D2F0A7830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1493E2-389C-45DD-A3F3-7ABE5A8B6FAF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2DE32-56BB-4F54-86C5-0061409E9B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76AD0-6FA2-44E3-A63B-9B4999682FC7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BBAA-43AA-45D0-8422-3988A0D1E0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C9D27-87D2-46C5-BEE0-7ECF3DB2948A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7572C-2B06-42A1-988F-3C36FA4D3D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15EE1B-780C-4EF3-BE7A-84EF17916C11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02D39-370E-42E7-9A0B-9E34D2A01D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4FE807-C111-4D49-80C6-0A7E75932710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1DAD0-4129-4112-AAAE-0F5501EEA9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E0721-57B6-4B29-82C4-B2F22882414E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D8B4B-269F-499C-94FA-715AF6E3F1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55F6AA-DDF5-4DCF-A4C5-8A9EA30F3859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3C9C1-502D-4F7F-AC77-5E72100F7D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DBE99DB-4BD1-4275-950A-D9B8D1C04BFB}" type="datetimeFigureOut">
              <a:rPr lang="ru-RU" smtClean="0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9962D-04BF-411D-96F9-177E0F3159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2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9.JP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8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60432" cy="4953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" y="60270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ИТОГИ ОПЕРАТИВНО – СЛУЖЕБНОЙ ДЕЯТЕЛЬНОСТИ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12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МЕСЯЦЕВ 2023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794" y="54453"/>
            <a:ext cx="9377428" cy="892552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</a:t>
            </a:r>
          </a:p>
          <a:p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909620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Преступления экономической направленности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69351" y="1878456"/>
            <a:ext cx="3895481" cy="20546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white">
          <a:xfrm>
            <a:off x="387280" y="2109503"/>
            <a:ext cx="3659621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Выявлено – 127,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 них тяжких и особо тяжких составов преступлений – 80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1" y="1878456"/>
            <a:ext cx="4608512" cy="337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909620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Преступления экономической направленности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292435"/>
            <a:ext cx="9612560" cy="468052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269029"/>
            <a:ext cx="4283553" cy="1530396"/>
            <a:chOff x="577621" y="2357502"/>
            <a:chExt cx="2543175" cy="3472875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577621" y="2357502"/>
              <a:ext cx="2543175" cy="2941295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white">
            <a:xfrm>
              <a:off x="611379" y="2687455"/>
              <a:ext cx="2475658" cy="31429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Выявлено 13 фактов взяточничества</a:t>
              </a: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355242" y="4797152"/>
            <a:ext cx="4283553" cy="2492990"/>
            <a:chOff x="577621" y="2357502"/>
            <a:chExt cx="2543175" cy="5188326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gray">
            <a:xfrm>
              <a:off x="577621" y="2357502"/>
              <a:ext cx="2543175" cy="3405712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white">
            <a:xfrm>
              <a:off x="611379" y="2357502"/>
              <a:ext cx="2475658" cy="5188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14 факта преступной деятельности  </a:t>
              </a:r>
            </a:p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в органах власти </a:t>
              </a:r>
            </a:p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и управления</a:t>
              </a:r>
            </a:p>
            <a:p>
              <a:pPr algn="ctr">
                <a:spcBef>
                  <a:spcPts val="0"/>
                </a:spcBef>
              </a:pPr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9476" y="1936595"/>
            <a:ext cx="4283553" cy="1830080"/>
            <a:chOff x="468708" y="1478908"/>
            <a:chExt cx="2543175" cy="4152937"/>
          </a:xfrm>
        </p:grpSpPr>
        <p:sp>
          <p:nvSpPr>
            <p:cNvPr id="19" name="AutoShape 8"/>
            <p:cNvSpPr>
              <a:spLocks noChangeArrowheads="1"/>
            </p:cNvSpPr>
            <p:nvPr/>
          </p:nvSpPr>
          <p:spPr bwMode="gray">
            <a:xfrm>
              <a:off x="468708" y="1478908"/>
              <a:ext cx="2543175" cy="2941295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white">
            <a:xfrm>
              <a:off x="699107" y="1650814"/>
              <a:ext cx="2265590" cy="39810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В финансово-кредитной сфере выявлено 22 преступления</a:t>
              </a: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0643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770485"/>
            <a:ext cx="7393055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Незаконный оборот наркотических средств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327535" y="4813723"/>
            <a:ext cx="4748034" cy="2492991"/>
            <a:chOff x="577621" y="2357504"/>
            <a:chExt cx="2558947" cy="4964979"/>
          </a:xfrm>
        </p:grpSpPr>
        <p:sp>
          <p:nvSpPr>
            <p:cNvPr id="32" name="AutoShape 8"/>
            <p:cNvSpPr>
              <a:spLocks noChangeArrowheads="1"/>
            </p:cNvSpPr>
            <p:nvPr/>
          </p:nvSpPr>
          <p:spPr bwMode="gray">
            <a:xfrm>
              <a:off x="577621" y="2357504"/>
              <a:ext cx="2543175" cy="1852519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white">
            <a:xfrm>
              <a:off x="616373" y="2357506"/>
              <a:ext cx="2520195" cy="49649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Раскрыто 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156 преступления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(-20,0%, в 2022 г. – 195)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Овал 4"/>
          <p:cNvSpPr/>
          <p:nvPr/>
        </p:nvSpPr>
        <p:spPr>
          <a:xfrm>
            <a:off x="5722909" y="1563781"/>
            <a:ext cx="2451439" cy="73524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1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27534" y="2180923"/>
            <a:ext cx="4683463" cy="1754326"/>
            <a:chOff x="464548" y="1325558"/>
            <a:chExt cx="2656248" cy="5802948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gray">
            <a:xfrm>
              <a:off x="464548" y="1325561"/>
              <a:ext cx="2656248" cy="5449378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white">
            <a:xfrm>
              <a:off x="500671" y="1325558"/>
              <a:ext cx="2565409" cy="58029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Изъято из оборота </a:t>
              </a:r>
              <a:b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более 10 кг (в 2022 г. – 13 кг) наркотических средств</a:t>
              </a: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31404"/>
            <a:ext cx="3564396" cy="408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604953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770485"/>
            <a:ext cx="7285413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Незаконный оборот наркотических средств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96473" y="1972383"/>
            <a:ext cx="4283553" cy="1528625"/>
            <a:chOff x="577621" y="2357502"/>
            <a:chExt cx="2543175" cy="2941295"/>
          </a:xfrm>
        </p:grpSpPr>
        <p:sp>
          <p:nvSpPr>
            <p:cNvPr id="32" name="AutoShape 8"/>
            <p:cNvSpPr>
              <a:spLocks noChangeArrowheads="1"/>
            </p:cNvSpPr>
            <p:nvPr/>
          </p:nvSpPr>
          <p:spPr bwMode="gray">
            <a:xfrm>
              <a:off x="577621" y="2357502"/>
              <a:ext cx="2543175" cy="2941295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white">
            <a:xfrm>
              <a:off x="630725" y="2669521"/>
              <a:ext cx="2475658" cy="2309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Составлено 310 протокола об административных правонарушениях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Овал 4"/>
          <p:cNvSpPr/>
          <p:nvPr/>
        </p:nvSpPr>
        <p:spPr>
          <a:xfrm>
            <a:off x="5722909" y="1563781"/>
            <a:ext cx="2451439" cy="73524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1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4875637" y="4885605"/>
            <a:ext cx="3874758" cy="164131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2264" y="5068076"/>
            <a:ext cx="3681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130 (в 2022 г.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157) лиц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привлечено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уголовной ответственности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14" y="1447453"/>
            <a:ext cx="4283968" cy="285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8" y="3861048"/>
            <a:ext cx="3782194" cy="252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420940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7508" y="829524"/>
            <a:ext cx="5629158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Подростковая преступность 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5" name="Freeform 5"/>
          <p:cNvSpPr>
            <a:spLocks/>
          </p:cNvSpPr>
          <p:nvPr/>
        </p:nvSpPr>
        <p:spPr bwMode="gray">
          <a:xfrm>
            <a:off x="763957" y="1321680"/>
            <a:ext cx="3622053" cy="1638247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rgbClr val="CCFF99"/>
          </a:soli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white">
          <a:xfrm>
            <a:off x="910648" y="1556300"/>
            <a:ext cx="3328673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7 преступлений совершены подростками 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(-34,0%, в 2022 г. – 147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трелка вверх 67"/>
          <p:cNvSpPr/>
          <p:nvPr/>
        </p:nvSpPr>
        <p:spPr>
          <a:xfrm rot="10800000">
            <a:off x="515959" y="1350728"/>
            <a:ext cx="536178" cy="1519139"/>
          </a:xfrm>
          <a:prstGeom prst="upArrow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86" y="1445618"/>
            <a:ext cx="4028385" cy="341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4" y="3122788"/>
            <a:ext cx="5168286" cy="344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7508" y="829524"/>
            <a:ext cx="5629158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8119"/>
            <a:ext cx="3162737" cy="211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89" y="829524"/>
            <a:ext cx="4066600" cy="228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5016"/>
            <a:ext cx="3781896" cy="266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0926"/>
            <a:ext cx="4335301" cy="288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8818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852068" y="1877591"/>
            <a:ext cx="7920879" cy="1434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852068" y="194153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дорожно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транспортных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происшествий увеличилось на 8,0% (с 3 340 до 3 606),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участием детей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осталось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уровне прошлого года 42.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728924" y="642918"/>
            <a:ext cx="7091548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Обеспечение безопасности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дорожного </a:t>
            </a:r>
            <a:r>
              <a:rPr lang="ru-RU" sz="2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движения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0" y="3462857"/>
            <a:ext cx="8068637" cy="324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 вверх 2"/>
          <p:cNvSpPr/>
          <p:nvPr/>
        </p:nvSpPr>
        <p:spPr>
          <a:xfrm>
            <a:off x="704310" y="1877591"/>
            <a:ext cx="483314" cy="1434916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00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7508" y="829524"/>
            <a:ext cx="5629158" cy="6552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Оказание госудасртвенных услуг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197514" y="2872244"/>
            <a:ext cx="3960440" cy="2664296"/>
          </a:xfrm>
          <a:prstGeom prst="roundRect">
            <a:avLst>
              <a:gd name="adj" fmla="val 11921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542" y="3050230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 Управления оказано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83 580 государственных услуг, из них 52 826 отделом ГИБДД.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55448"/>
            <a:ext cx="4368345" cy="44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190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19203" y="886072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Служба участковых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уполномоченных полиции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gray">
          <a:xfrm flipH="1">
            <a:off x="251520" y="2060848"/>
            <a:ext cx="3960440" cy="1320244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white">
          <a:xfrm>
            <a:off x="340843" y="2180763"/>
            <a:ext cx="384119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Рассмотрено 51 487           (-4,2%, в 2022 г. – 53 761) обращений граждан.</a:t>
            </a:r>
            <a:endParaRPr lang="en-US" sz="3200" b="1" dirty="0"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2" y="3645024"/>
            <a:ext cx="2520280" cy="3113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334410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34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19203" y="886072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Участковые пункты полиции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3" y="1082452"/>
            <a:ext cx="2558023" cy="3410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24" y="1160327"/>
            <a:ext cx="2787774" cy="3013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86" y="1162171"/>
            <a:ext cx="2304256" cy="30723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08" y="3789040"/>
            <a:ext cx="3170435" cy="23778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7" y="3933056"/>
            <a:ext cx="3151220" cy="23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509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892552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</a:t>
            </a:r>
          </a:p>
          <a:p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50" y="909620"/>
            <a:ext cx="3850333" cy="253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61048"/>
            <a:ext cx="4116784" cy="254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0983"/>
            <a:ext cx="3944150" cy="263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6142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60432" cy="4953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" y="60270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ИТОГИ ОПЕРАТИВНО – СЛУЖЕБНОЙ ДЕЯТЕЛЬНОСТИ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12 МЕСЯЦЕВ 2023 ГОДА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794" y="54453"/>
            <a:ext cx="9377428" cy="892552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17363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30887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85681" y="762457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30151" y="1733860"/>
            <a:ext cx="4197887" cy="1618018"/>
            <a:chOff x="609600" y="2057400"/>
            <a:chExt cx="2543175" cy="1600200"/>
          </a:xfrm>
        </p:grpSpPr>
        <p:sp>
          <p:nvSpPr>
            <p:cNvPr id="19" name="AutoShape 8"/>
            <p:cNvSpPr>
              <a:spLocks noChangeArrowheads="1"/>
            </p:cNvSpPr>
            <p:nvPr/>
          </p:nvSpPr>
          <p:spPr bwMode="gray">
            <a:xfrm>
              <a:off x="609600" y="2057400"/>
              <a:ext cx="2543175" cy="1600200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9"/>
            <p:cNvSpPr>
              <a:spLocks noChangeArrowheads="1"/>
            </p:cNvSpPr>
            <p:nvPr/>
          </p:nvSpPr>
          <p:spPr bwMode="gray">
            <a:xfrm>
              <a:off x="609601" y="3008982"/>
              <a:ext cx="2506092" cy="54352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/>
              <a:r>
                <a:rPr lang="ru-RU" sz="2200" b="1" i="1" dirty="0" smtClean="0">
                  <a:latin typeface="Times New Roman" pitchFamily="18" charset="0"/>
                  <a:cs typeface="Times New Roman" pitchFamily="18" charset="0"/>
                </a:rPr>
                <a:t>94 338 (</a:t>
              </a:r>
              <a:r>
                <a:rPr lang="ru-RU" sz="2200" b="1" dirty="0" smtClean="0">
                  <a:latin typeface="Times New Roman" pitchFamily="18" charset="0"/>
                  <a:cs typeface="Times New Roman" pitchFamily="18" charset="0"/>
                </a:rPr>
                <a:t>+2,1%, в 2022 г. – 92 410</a:t>
              </a:r>
              <a:r>
                <a:rPr lang="ru-RU" sz="2200" b="1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2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white">
            <a:xfrm>
              <a:off x="845851" y="2098551"/>
              <a:ext cx="2097596" cy="8218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Поступило заявлений и сообщений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98128" y="1733860"/>
            <a:ext cx="4112669" cy="1618018"/>
            <a:chOff x="609600" y="2057400"/>
            <a:chExt cx="2543175" cy="1600200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gray">
            <a:xfrm>
              <a:off x="609600" y="2057400"/>
              <a:ext cx="2543175" cy="1600200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9"/>
            <p:cNvSpPr>
              <a:spLocks noChangeArrowheads="1"/>
            </p:cNvSpPr>
            <p:nvPr/>
          </p:nvSpPr>
          <p:spPr bwMode="gray">
            <a:xfrm>
              <a:off x="673893" y="3008982"/>
              <a:ext cx="2408238" cy="488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/>
              <a:r>
                <a:rPr lang="ru-RU" sz="2200" b="1" i="1" dirty="0" smtClean="0">
                  <a:latin typeface="Times New Roman" pitchFamily="18" charset="0"/>
                  <a:cs typeface="Times New Roman" pitchFamily="18" charset="0"/>
                </a:rPr>
                <a:t>5 276 (</a:t>
              </a:r>
              <a:r>
                <a:rPr lang="ru-RU" sz="2200" b="1" dirty="0" smtClean="0">
                  <a:latin typeface="Times New Roman" pitchFamily="18" charset="0"/>
                  <a:cs typeface="Times New Roman" pitchFamily="18" charset="0"/>
                </a:rPr>
                <a:t>+8,9%, в 2022 г. – 4 847</a:t>
              </a:r>
              <a:r>
                <a:rPr lang="ru-RU" sz="2200" b="1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2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white">
            <a:xfrm>
              <a:off x="916900" y="2094547"/>
              <a:ext cx="1960364" cy="1075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smtClean="0">
                  <a:latin typeface="Times New Roman" pitchFamily="18" charset="0"/>
                  <a:cs typeface="Times New Roman" pitchFamily="18" charset="0"/>
                </a:rPr>
                <a:t>Зарегистрировано преступлений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55641"/>
            <a:ext cx="5051753" cy="336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трелка вверх 1"/>
          <p:cNvSpPr/>
          <p:nvPr/>
        </p:nvSpPr>
        <p:spPr>
          <a:xfrm>
            <a:off x="255044" y="1733860"/>
            <a:ext cx="389967" cy="924617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>
            <a:off x="4815349" y="1771421"/>
            <a:ext cx="389967" cy="924617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преступности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gray">
          <a:xfrm>
            <a:off x="227994" y="4379183"/>
            <a:ext cx="3766086" cy="1498087"/>
          </a:xfrm>
          <a:prstGeom prst="roundRect">
            <a:avLst>
              <a:gd name="adj" fmla="val 11921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4148" y="4528063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1719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лиц, совершивших преступления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89297" y="1969238"/>
            <a:ext cx="3766087" cy="1925760"/>
            <a:chOff x="577621" y="2147509"/>
            <a:chExt cx="2543175" cy="260698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577621" y="2147509"/>
              <a:ext cx="2543175" cy="2606989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9"/>
            <p:cNvSpPr>
              <a:spLocks noChangeArrowheads="1"/>
            </p:cNvSpPr>
            <p:nvPr/>
          </p:nvSpPr>
          <p:spPr bwMode="gray">
            <a:xfrm>
              <a:off x="645089" y="3839338"/>
              <a:ext cx="2408238" cy="6690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/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52,2% (в 2022 г. – 56,1%)</a:t>
              </a:r>
            </a:p>
            <a:p>
              <a:pPr algn="ctr"/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white">
            <a:xfrm>
              <a:off x="577621" y="2153941"/>
              <a:ext cx="2460381" cy="16249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Доля раскрытых преступлений от зарегистрированных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3"/>
            <a:ext cx="4572000" cy="321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38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517477186"/>
              </p:ext>
            </p:extLst>
          </p:nvPr>
        </p:nvGraphicFramePr>
        <p:xfrm>
          <a:off x="4477540" y="1916833"/>
          <a:ext cx="44869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413543514"/>
              </p:ext>
            </p:extLst>
          </p:nvPr>
        </p:nvGraphicFramePr>
        <p:xfrm>
          <a:off x="4477540" y="2924944"/>
          <a:ext cx="4486948" cy="732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382881605"/>
              </p:ext>
            </p:extLst>
          </p:nvPr>
        </p:nvGraphicFramePr>
        <p:xfrm>
          <a:off x="313270" y="4709839"/>
          <a:ext cx="44869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712412863"/>
              </p:ext>
            </p:extLst>
          </p:nvPr>
        </p:nvGraphicFramePr>
        <p:xfrm>
          <a:off x="325560" y="5693557"/>
          <a:ext cx="44869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11832"/>
            <a:ext cx="3801953" cy="238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" y="1674815"/>
            <a:ext cx="3869060" cy="257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8612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10984410"/>
              </p:ext>
            </p:extLst>
          </p:nvPr>
        </p:nvGraphicFramePr>
        <p:xfrm>
          <a:off x="1259632" y="191683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33366829"/>
              </p:ext>
            </p:extLst>
          </p:nvPr>
        </p:nvGraphicFramePr>
        <p:xfrm>
          <a:off x="467544" y="1628436"/>
          <a:ext cx="8208912" cy="4680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106631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Преступность в сфере информационно-телекоммуникационных технологий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92392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82970632"/>
              </p:ext>
            </p:extLst>
          </p:nvPr>
        </p:nvGraphicFramePr>
        <p:xfrm>
          <a:off x="277594" y="1700808"/>
          <a:ext cx="436641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979274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Профилактика совершения преступлений </a:t>
            </a:r>
            <a:r>
              <a:rPr lang="ru-RU" sz="2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сфере 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информационно – телекоммуникационных технологий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427984" y="1929077"/>
            <a:ext cx="4348610" cy="1800200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12700" algn="ctr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7949" y="2044347"/>
            <a:ext cx="4208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 обход 42 045 квартир, вручено 64 320 памяток профилактического характера.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78165" y="4392093"/>
            <a:ext cx="4437852" cy="1557187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12700" algn="ctr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профилактические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 в 478 организациях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7404"/>
            <a:ext cx="2997692" cy="234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14638" r="-18559" b="-14638"/>
          <a:stretch/>
        </p:blipFill>
        <p:spPr>
          <a:xfrm>
            <a:off x="5250812" y="4005064"/>
            <a:ext cx="3893187" cy="291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7756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642918"/>
            <a:ext cx="6786610" cy="48182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Преступность в общественных местах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395536" y="1462846"/>
            <a:ext cx="4464496" cy="18221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1825570"/>
            <a:ext cx="4176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общественных местах 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улицах: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1251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(-15,3%, в 2022 г. – 1477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51520" y="1294862"/>
            <a:ext cx="432048" cy="1963162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" y="3426008"/>
            <a:ext cx="4381811" cy="292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45" y="1294862"/>
            <a:ext cx="3707904" cy="229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14" y="3764661"/>
            <a:ext cx="3647081" cy="228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6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11075</TotalTime>
  <Words>469</Words>
  <Application>Microsoft Office PowerPoint</Application>
  <PresentationFormat>Экран (4:3)</PresentationFormat>
  <Paragraphs>102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Georgia</vt:lpstr>
      <vt:lpstr>Tahoma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ГУВД МО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Рачев Дмитрий Николаевич</dc:creator>
  <cp:lastModifiedBy>lvaleeva</cp:lastModifiedBy>
  <cp:revision>1050</cp:revision>
  <cp:lastPrinted>2023-02-14T15:17:35Z</cp:lastPrinted>
  <dcterms:created xsi:type="dcterms:W3CDTF">2007-02-02T14:24:54Z</dcterms:created>
  <dcterms:modified xsi:type="dcterms:W3CDTF">2024-02-26T11:02:50Z</dcterms:modified>
</cp:coreProperties>
</file>